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6" r:id="rId5"/>
    <p:sldId id="291" r:id="rId6"/>
    <p:sldId id="293" r:id="rId7"/>
    <p:sldId id="298" r:id="rId8"/>
    <p:sldId id="280" r:id="rId9"/>
    <p:sldId id="306" r:id="rId10"/>
    <p:sldId id="304" r:id="rId11"/>
    <p:sldId id="266" r:id="rId12"/>
    <p:sldId id="321" r:id="rId13"/>
    <p:sldId id="276" r:id="rId14"/>
    <p:sldId id="32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B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napToObjects="1">
      <p:cViewPr varScale="1">
        <p:scale>
          <a:sx n="106" d="100"/>
          <a:sy n="106" d="100"/>
        </p:scale>
        <p:origin x="90"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Wark" userId="cc1f5386-70aa-49ce-a1b6-9cffdbff9059" providerId="ADAL" clId="{E5AD41BE-10BB-4373-8D19-9E8614DA9EA9}"/>
    <pc:docChg chg="delSld modSld">
      <pc:chgData name="James Wark" userId="cc1f5386-70aa-49ce-a1b6-9cffdbff9059" providerId="ADAL" clId="{E5AD41BE-10BB-4373-8D19-9E8614DA9EA9}" dt="2019-11-11T07:26:20.411" v="41" actId="20577"/>
      <pc:docMkLst>
        <pc:docMk/>
      </pc:docMkLst>
      <pc:sldChg chg="modSp">
        <pc:chgData name="James Wark" userId="cc1f5386-70aa-49ce-a1b6-9cffdbff9059" providerId="ADAL" clId="{E5AD41BE-10BB-4373-8D19-9E8614DA9EA9}" dt="2019-11-11T07:26:20.411" v="41" actId="20577"/>
        <pc:sldMkLst>
          <pc:docMk/>
          <pc:sldMk cId="1489093110" sldId="320"/>
        </pc:sldMkLst>
        <pc:spChg chg="mod">
          <ac:chgData name="James Wark" userId="cc1f5386-70aa-49ce-a1b6-9cffdbff9059" providerId="ADAL" clId="{E5AD41BE-10BB-4373-8D19-9E8614DA9EA9}" dt="2019-11-11T07:26:20.411" v="41" actId="20577"/>
          <ac:spMkLst>
            <pc:docMk/>
            <pc:sldMk cId="1489093110" sldId="320"/>
            <ac:spMk id="2" creationId="{AC2A6B88-DC17-4A5F-9136-EDF5D0C9BFC7}"/>
          </ac:spMkLst>
        </pc:spChg>
      </pc:sldChg>
      <pc:sldChg chg="del">
        <pc:chgData name="James Wark" userId="cc1f5386-70aa-49ce-a1b6-9cffdbff9059" providerId="ADAL" clId="{E5AD41BE-10BB-4373-8D19-9E8614DA9EA9}" dt="2019-11-11T07:26:02.859" v="0" actId="2696"/>
        <pc:sldMkLst>
          <pc:docMk/>
          <pc:sldMk cId="1266937861" sldId="3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5367EB-F1A3-0E47-AF4D-7F64E3C697D0}" type="datetimeFigureOut">
              <a:rPr lang="en-US" smtClean="0"/>
              <a:t>11/11/2019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2086F-495B-A14B-84B5-5CDC085B7AA9}" type="slidenum">
              <a:rPr lang="en-US" smtClean="0"/>
              <a:t>‹#›</a:t>
            </a:fld>
            <a:endParaRPr lang="en-US"/>
          </a:p>
        </p:txBody>
      </p:sp>
    </p:spTree>
    <p:extLst>
      <p:ext uri="{BB962C8B-B14F-4D97-AF65-F5344CB8AC3E}">
        <p14:creationId xmlns:p14="http://schemas.microsoft.com/office/powerpoint/2010/main" val="162619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F3345B-398E-6741-B49D-5E1C25A7C91D}"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AE262-C8FB-D440-B8A4-0A92951FD37E}" type="slidenum">
              <a:rPr lang="en-US" smtClean="0"/>
              <a:t>‹#›</a:t>
            </a:fld>
            <a:endParaRPr lang="en-US"/>
          </a:p>
        </p:txBody>
      </p:sp>
    </p:spTree>
    <p:extLst>
      <p:ext uri="{BB962C8B-B14F-4D97-AF65-F5344CB8AC3E}">
        <p14:creationId xmlns:p14="http://schemas.microsoft.com/office/powerpoint/2010/main" val="1763338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F3345B-398E-6741-B49D-5E1C25A7C91D}"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AE262-C8FB-D440-B8A4-0A92951FD37E}" type="slidenum">
              <a:rPr lang="en-US" smtClean="0"/>
              <a:t>‹#›</a:t>
            </a:fld>
            <a:endParaRPr lang="en-US"/>
          </a:p>
        </p:txBody>
      </p:sp>
    </p:spTree>
    <p:extLst>
      <p:ext uri="{BB962C8B-B14F-4D97-AF65-F5344CB8AC3E}">
        <p14:creationId xmlns:p14="http://schemas.microsoft.com/office/powerpoint/2010/main" val="1970428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F3345B-398E-6741-B49D-5E1C25A7C91D}"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AE262-C8FB-D440-B8A4-0A92951FD37E}" type="slidenum">
              <a:rPr lang="en-US" smtClean="0"/>
              <a:t>‹#›</a:t>
            </a:fld>
            <a:endParaRPr lang="en-US"/>
          </a:p>
        </p:txBody>
      </p:sp>
    </p:spTree>
    <p:extLst>
      <p:ext uri="{BB962C8B-B14F-4D97-AF65-F5344CB8AC3E}">
        <p14:creationId xmlns:p14="http://schemas.microsoft.com/office/powerpoint/2010/main" val="638378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1AAE262-C8FB-D440-B8A4-0A92951FD37E}" type="slidenum">
              <a:rPr lang="en-US" smtClean="0"/>
              <a:t>‹#›</a:t>
            </a:fld>
            <a:endParaRPr lang="en-US"/>
          </a:p>
        </p:txBody>
      </p:sp>
      <p:pic>
        <p:nvPicPr>
          <p:cNvPr id="8" name="Picture 7">
            <a:extLst>
              <a:ext uri="{FF2B5EF4-FFF2-40B4-BE49-F238E27FC236}">
                <a16:creationId xmlns:a16="http://schemas.microsoft.com/office/drawing/2014/main" id="{71053C51-ABBC-4802-8C12-A5978F17877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a:off x="2078742" y="-650899"/>
            <a:ext cx="10219937" cy="3059096"/>
          </a:xfrm>
          <a:prstGeom prst="rect">
            <a:avLst/>
          </a:prstGeom>
        </p:spPr>
      </p:pic>
      <p:sp>
        <p:nvSpPr>
          <p:cNvPr id="11" name="Text Placeholder 10">
            <a:extLst>
              <a:ext uri="{FF2B5EF4-FFF2-40B4-BE49-F238E27FC236}">
                <a16:creationId xmlns:a16="http://schemas.microsoft.com/office/drawing/2014/main" id="{E83BB19B-F42E-464A-86A9-242DC4158E98}"/>
              </a:ext>
            </a:extLst>
          </p:cNvPr>
          <p:cNvSpPr>
            <a:spLocks noGrp="1"/>
          </p:cNvSpPr>
          <p:nvPr>
            <p:ph type="body" sz="quarter" idx="13" hasCustomPrompt="1"/>
          </p:nvPr>
        </p:nvSpPr>
        <p:spPr>
          <a:xfrm>
            <a:off x="8137525" y="582613"/>
            <a:ext cx="3674860" cy="914400"/>
          </a:xfrm>
        </p:spPr>
        <p:txBody>
          <a:bodyPr>
            <a:normAutofit/>
          </a:bodyPr>
          <a:lstStyle>
            <a:lvl1pPr marL="0" indent="0">
              <a:buNone/>
              <a:defRPr sz="3600" b="1">
                <a:solidFill>
                  <a:schemeClr val="bg1"/>
                </a:solidFill>
                <a:latin typeface="Calibri" panose="020F0502020204030204" pitchFamily="34" charset="0"/>
                <a:cs typeface="Calibri" panose="020F0502020204030204" pitchFamily="34" charset="0"/>
              </a:defRPr>
            </a:lvl1pPr>
          </a:lstStyle>
          <a:p>
            <a:pPr lvl="0"/>
            <a:r>
              <a:rPr lang="en-US" dirty="0"/>
              <a:t>Title</a:t>
            </a:r>
            <a:endParaRPr lang="en-AU" dirty="0"/>
          </a:p>
        </p:txBody>
      </p:sp>
      <p:sp>
        <p:nvSpPr>
          <p:cNvPr id="13" name="Text Placeholder 12">
            <a:extLst>
              <a:ext uri="{FF2B5EF4-FFF2-40B4-BE49-F238E27FC236}">
                <a16:creationId xmlns:a16="http://schemas.microsoft.com/office/drawing/2014/main" id="{0DB1621A-A31B-4DCE-833E-6E97879F0390}"/>
              </a:ext>
            </a:extLst>
          </p:cNvPr>
          <p:cNvSpPr>
            <a:spLocks noGrp="1"/>
          </p:cNvSpPr>
          <p:nvPr>
            <p:ph type="body" sz="quarter" idx="14" hasCustomPrompt="1"/>
          </p:nvPr>
        </p:nvSpPr>
        <p:spPr>
          <a:xfrm>
            <a:off x="714375" y="1497013"/>
            <a:ext cx="4148570" cy="914400"/>
          </a:xfrm>
        </p:spPr>
        <p:txBody>
          <a:bodyPr/>
          <a:lstStyle>
            <a:lvl1pPr marL="0" indent="0">
              <a:buNone/>
              <a:defRPr b="1">
                <a:solidFill>
                  <a:srgbClr val="55BA47"/>
                </a:solidFill>
              </a:defRPr>
            </a:lvl1pPr>
          </a:lstStyle>
          <a:p>
            <a:pPr lvl="0"/>
            <a:r>
              <a:rPr lang="en-US" dirty="0"/>
              <a:t>Intro Copy</a:t>
            </a:r>
            <a:endParaRPr lang="en-AU" dirty="0"/>
          </a:p>
        </p:txBody>
      </p:sp>
      <p:sp>
        <p:nvSpPr>
          <p:cNvPr id="15" name="Text Placeholder 14">
            <a:extLst>
              <a:ext uri="{FF2B5EF4-FFF2-40B4-BE49-F238E27FC236}">
                <a16:creationId xmlns:a16="http://schemas.microsoft.com/office/drawing/2014/main" id="{25D8C736-BFF9-4CAC-8D4F-CD275B6D1D16}"/>
              </a:ext>
            </a:extLst>
          </p:cNvPr>
          <p:cNvSpPr>
            <a:spLocks noGrp="1"/>
          </p:cNvSpPr>
          <p:nvPr>
            <p:ph type="body" sz="quarter" idx="15"/>
          </p:nvPr>
        </p:nvSpPr>
        <p:spPr>
          <a:xfrm>
            <a:off x="714374" y="2951163"/>
            <a:ext cx="10639425" cy="3324224"/>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0641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56B36A-F33F-4527-9669-6D7A07CD2FE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24F3345B-398E-6741-B49D-5E1C25A7C91D}" type="datetimeFigureOut">
              <a:rPr lang="en-US"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AAE262-C8FB-D440-B8A4-0A92951FD37E}" type="slidenum">
              <a:rPr lang="en-US" smtClean="0"/>
              <a:t>‹#›</a:t>
            </a:fld>
            <a:endParaRPr lang="en-US"/>
          </a:p>
        </p:txBody>
      </p:sp>
      <p:sp>
        <p:nvSpPr>
          <p:cNvPr id="9" name="Snip Single Corner Rectangle 10">
            <a:extLst>
              <a:ext uri="{FF2B5EF4-FFF2-40B4-BE49-F238E27FC236}">
                <a16:creationId xmlns:a16="http://schemas.microsoft.com/office/drawing/2014/main" id="{AAF073F4-FAED-4088-AC48-6DE3BF4955F3}"/>
              </a:ext>
            </a:extLst>
          </p:cNvPr>
          <p:cNvSpPr/>
          <p:nvPr userDrawn="1"/>
        </p:nvSpPr>
        <p:spPr>
          <a:xfrm>
            <a:off x="-18288" y="3346704"/>
            <a:ext cx="12216384" cy="3511295"/>
          </a:xfrm>
          <a:custGeom>
            <a:avLst/>
            <a:gdLst>
              <a:gd name="connsiteX0" fmla="*/ 0 w 4471416"/>
              <a:gd name="connsiteY0" fmla="*/ 0 h 1554480"/>
              <a:gd name="connsiteX1" fmla="*/ 4212331 w 4471416"/>
              <a:gd name="connsiteY1" fmla="*/ 0 h 1554480"/>
              <a:gd name="connsiteX2" fmla="*/ 4471416 w 4471416"/>
              <a:gd name="connsiteY2" fmla="*/ 259085 h 1554480"/>
              <a:gd name="connsiteX3" fmla="*/ 4471416 w 4471416"/>
              <a:gd name="connsiteY3" fmla="*/ 1554480 h 1554480"/>
              <a:gd name="connsiteX4" fmla="*/ 0 w 4471416"/>
              <a:gd name="connsiteY4" fmla="*/ 1554480 h 1554480"/>
              <a:gd name="connsiteX5" fmla="*/ 0 w 4471416"/>
              <a:gd name="connsiteY5" fmla="*/ 0 h 1554480"/>
              <a:gd name="connsiteX0" fmla="*/ 0 w 8641080"/>
              <a:gd name="connsiteY0" fmla="*/ 1139947 h 2694427"/>
              <a:gd name="connsiteX1" fmla="*/ 4212331 w 8641080"/>
              <a:gd name="connsiteY1" fmla="*/ 1139947 h 2694427"/>
              <a:gd name="connsiteX2" fmla="*/ 8641080 w 8641080"/>
              <a:gd name="connsiteY2" fmla="*/ 0 h 2694427"/>
              <a:gd name="connsiteX3" fmla="*/ 4471416 w 8641080"/>
              <a:gd name="connsiteY3" fmla="*/ 2694427 h 2694427"/>
              <a:gd name="connsiteX4" fmla="*/ 0 w 8641080"/>
              <a:gd name="connsiteY4" fmla="*/ 2694427 h 2694427"/>
              <a:gd name="connsiteX5" fmla="*/ 0 w 8641080"/>
              <a:gd name="connsiteY5" fmla="*/ 1139947 h 2694427"/>
              <a:gd name="connsiteX0" fmla="*/ 0 w 8778240"/>
              <a:gd name="connsiteY0" fmla="*/ 1139947 h 3115051"/>
              <a:gd name="connsiteX1" fmla="*/ 4212331 w 8778240"/>
              <a:gd name="connsiteY1" fmla="*/ 1139947 h 3115051"/>
              <a:gd name="connsiteX2" fmla="*/ 8641080 w 8778240"/>
              <a:gd name="connsiteY2" fmla="*/ 0 h 3115051"/>
              <a:gd name="connsiteX3" fmla="*/ 8778240 w 8778240"/>
              <a:gd name="connsiteY3" fmla="*/ 3115051 h 3115051"/>
              <a:gd name="connsiteX4" fmla="*/ 0 w 8778240"/>
              <a:gd name="connsiteY4" fmla="*/ 2694427 h 3115051"/>
              <a:gd name="connsiteX5" fmla="*/ 0 w 8778240"/>
              <a:gd name="connsiteY5" fmla="*/ 1139947 h 3115051"/>
              <a:gd name="connsiteX0" fmla="*/ 0 w 8778240"/>
              <a:gd name="connsiteY0" fmla="*/ 1405123 h 3380227"/>
              <a:gd name="connsiteX1" fmla="*/ 4212331 w 8778240"/>
              <a:gd name="connsiteY1" fmla="*/ 1405123 h 3380227"/>
              <a:gd name="connsiteX2" fmla="*/ 8759952 w 8778240"/>
              <a:gd name="connsiteY2" fmla="*/ 0 h 3380227"/>
              <a:gd name="connsiteX3" fmla="*/ 8778240 w 8778240"/>
              <a:gd name="connsiteY3" fmla="*/ 3380227 h 3380227"/>
              <a:gd name="connsiteX4" fmla="*/ 0 w 8778240"/>
              <a:gd name="connsiteY4" fmla="*/ 2959603 h 3380227"/>
              <a:gd name="connsiteX5" fmla="*/ 0 w 8778240"/>
              <a:gd name="connsiteY5" fmla="*/ 1405123 h 3380227"/>
              <a:gd name="connsiteX0" fmla="*/ 0 w 8778240"/>
              <a:gd name="connsiteY0" fmla="*/ 1405123 h 3380227"/>
              <a:gd name="connsiteX1" fmla="*/ 252979 w 8778240"/>
              <a:gd name="connsiteY1" fmla="*/ 1130803 h 3380227"/>
              <a:gd name="connsiteX2" fmla="*/ 8759952 w 8778240"/>
              <a:gd name="connsiteY2" fmla="*/ 0 h 3380227"/>
              <a:gd name="connsiteX3" fmla="*/ 8778240 w 8778240"/>
              <a:gd name="connsiteY3" fmla="*/ 3380227 h 3380227"/>
              <a:gd name="connsiteX4" fmla="*/ 0 w 8778240"/>
              <a:gd name="connsiteY4" fmla="*/ 2959603 h 3380227"/>
              <a:gd name="connsiteX5" fmla="*/ 0 w 8778240"/>
              <a:gd name="connsiteY5" fmla="*/ 1405123 h 3380227"/>
              <a:gd name="connsiteX0" fmla="*/ 0 w 12289536"/>
              <a:gd name="connsiteY0" fmla="*/ 2804155 h 3380227"/>
              <a:gd name="connsiteX1" fmla="*/ 3764275 w 12289536"/>
              <a:gd name="connsiteY1" fmla="*/ 1130803 h 3380227"/>
              <a:gd name="connsiteX2" fmla="*/ 12271248 w 12289536"/>
              <a:gd name="connsiteY2" fmla="*/ 0 h 3380227"/>
              <a:gd name="connsiteX3" fmla="*/ 12289536 w 12289536"/>
              <a:gd name="connsiteY3" fmla="*/ 3380227 h 3380227"/>
              <a:gd name="connsiteX4" fmla="*/ 3511296 w 12289536"/>
              <a:gd name="connsiteY4" fmla="*/ 2959603 h 3380227"/>
              <a:gd name="connsiteX5" fmla="*/ 0 w 12289536"/>
              <a:gd name="connsiteY5" fmla="*/ 2804155 h 3380227"/>
              <a:gd name="connsiteX0" fmla="*/ 0 w 12289536"/>
              <a:gd name="connsiteY0" fmla="*/ 2804155 h 3380227"/>
              <a:gd name="connsiteX1" fmla="*/ 3764275 w 12289536"/>
              <a:gd name="connsiteY1" fmla="*/ 1130803 h 3380227"/>
              <a:gd name="connsiteX2" fmla="*/ 12271248 w 12289536"/>
              <a:gd name="connsiteY2" fmla="*/ 0 h 3380227"/>
              <a:gd name="connsiteX3" fmla="*/ 12289536 w 12289536"/>
              <a:gd name="connsiteY3" fmla="*/ 3380227 h 3380227"/>
              <a:gd name="connsiteX4" fmla="*/ 73152 w 12289536"/>
              <a:gd name="connsiteY4" fmla="*/ 3371083 h 3380227"/>
              <a:gd name="connsiteX5" fmla="*/ 0 w 12289536"/>
              <a:gd name="connsiteY5" fmla="*/ 2804155 h 3380227"/>
              <a:gd name="connsiteX0" fmla="*/ 82296 w 12216384"/>
              <a:gd name="connsiteY0" fmla="*/ 2886451 h 3380227"/>
              <a:gd name="connsiteX1" fmla="*/ 3691123 w 12216384"/>
              <a:gd name="connsiteY1" fmla="*/ 1130803 h 3380227"/>
              <a:gd name="connsiteX2" fmla="*/ 12198096 w 12216384"/>
              <a:gd name="connsiteY2" fmla="*/ 0 h 3380227"/>
              <a:gd name="connsiteX3" fmla="*/ 12216384 w 12216384"/>
              <a:gd name="connsiteY3" fmla="*/ 3380227 h 3380227"/>
              <a:gd name="connsiteX4" fmla="*/ 0 w 12216384"/>
              <a:gd name="connsiteY4" fmla="*/ 3371083 h 3380227"/>
              <a:gd name="connsiteX5" fmla="*/ 82296 w 12216384"/>
              <a:gd name="connsiteY5" fmla="*/ 2886451 h 3380227"/>
              <a:gd name="connsiteX0" fmla="*/ 18288 w 12216384"/>
              <a:gd name="connsiteY0" fmla="*/ 2676139 h 3380227"/>
              <a:gd name="connsiteX1" fmla="*/ 3691123 w 12216384"/>
              <a:gd name="connsiteY1" fmla="*/ 1130803 h 3380227"/>
              <a:gd name="connsiteX2" fmla="*/ 12198096 w 12216384"/>
              <a:gd name="connsiteY2" fmla="*/ 0 h 3380227"/>
              <a:gd name="connsiteX3" fmla="*/ 12216384 w 12216384"/>
              <a:gd name="connsiteY3" fmla="*/ 3380227 h 3380227"/>
              <a:gd name="connsiteX4" fmla="*/ 0 w 12216384"/>
              <a:gd name="connsiteY4" fmla="*/ 3371083 h 3380227"/>
              <a:gd name="connsiteX5" fmla="*/ 18288 w 12216384"/>
              <a:gd name="connsiteY5" fmla="*/ 2676139 h 338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6384" h="3380227">
                <a:moveTo>
                  <a:pt x="18288" y="2676139"/>
                </a:moveTo>
                <a:lnTo>
                  <a:pt x="3691123" y="1130803"/>
                </a:lnTo>
                <a:lnTo>
                  <a:pt x="12198096" y="0"/>
                </a:lnTo>
                <a:lnTo>
                  <a:pt x="12216384" y="3380227"/>
                </a:lnTo>
                <a:lnTo>
                  <a:pt x="0" y="3371083"/>
                </a:lnTo>
                <a:lnTo>
                  <a:pt x="18288" y="2676139"/>
                </a:lnTo>
                <a:close/>
              </a:path>
            </a:pathLst>
          </a:custGeom>
          <a:blipFill dpi="0" rotWithShape="0">
            <a:blip r:embed="rId3"/>
            <a:srcRect/>
            <a:tile tx="0" ty="0" sx="40000" sy="4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13" name="Text Placeholder 12">
            <a:extLst>
              <a:ext uri="{FF2B5EF4-FFF2-40B4-BE49-F238E27FC236}">
                <a16:creationId xmlns:a16="http://schemas.microsoft.com/office/drawing/2014/main" id="{C67C810B-084C-4148-819D-61081AC6A5A9}"/>
              </a:ext>
            </a:extLst>
          </p:cNvPr>
          <p:cNvSpPr>
            <a:spLocks noGrp="1"/>
          </p:cNvSpPr>
          <p:nvPr>
            <p:ph type="body" sz="quarter" idx="13" hasCustomPrompt="1"/>
          </p:nvPr>
        </p:nvSpPr>
        <p:spPr>
          <a:xfrm>
            <a:off x="6097" y="1928236"/>
            <a:ext cx="12191999" cy="914400"/>
          </a:xfrm>
        </p:spPr>
        <p:txBody>
          <a:bodyPr>
            <a:noAutofit/>
          </a:bodyPr>
          <a:lstStyle>
            <a:lvl1pPr marL="0" indent="0" algn="ctr">
              <a:buNone/>
              <a:defRPr sz="6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Section Header</a:t>
            </a:r>
          </a:p>
        </p:txBody>
      </p:sp>
    </p:spTree>
    <p:extLst>
      <p:ext uri="{BB962C8B-B14F-4D97-AF65-F5344CB8AC3E}">
        <p14:creationId xmlns:p14="http://schemas.microsoft.com/office/powerpoint/2010/main" val="3456189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olar Fund 3">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96A58A9-059E-4074-9BC4-9305BEE111C9}"/>
              </a:ext>
            </a:extLst>
          </p:cNvPr>
          <p:cNvSpPr>
            <a:spLocks noGrp="1"/>
          </p:cNvSpPr>
          <p:nvPr>
            <p:ph type="title" hasCustomPrompt="1"/>
          </p:nvPr>
        </p:nvSpPr>
        <p:spPr>
          <a:xfrm>
            <a:off x="483086" y="530531"/>
            <a:ext cx="6571334" cy="1325563"/>
          </a:xfrm>
        </p:spPr>
        <p:txBody>
          <a:bodyPr/>
          <a:lstStyle>
            <a:lvl1pPr>
              <a:defRPr b="1">
                <a:solidFill>
                  <a:schemeClr val="tx1">
                    <a:lumMod val="50000"/>
                    <a:lumOff val="50000"/>
                  </a:schemeClr>
                </a:solidFill>
              </a:defRPr>
            </a:lvl1pPr>
          </a:lstStyle>
          <a:p>
            <a:r>
              <a:rPr lang="en-US"/>
              <a:t>Title</a:t>
            </a:r>
          </a:p>
        </p:txBody>
      </p:sp>
      <p:grpSp>
        <p:nvGrpSpPr>
          <p:cNvPr id="10" name="Group 9">
            <a:extLst>
              <a:ext uri="{FF2B5EF4-FFF2-40B4-BE49-F238E27FC236}">
                <a16:creationId xmlns:a16="http://schemas.microsoft.com/office/drawing/2014/main" id="{FDCD4EAE-15B4-4B23-BE6E-0D3098F0AB16}"/>
              </a:ext>
            </a:extLst>
          </p:cNvPr>
          <p:cNvGrpSpPr/>
          <p:nvPr userDrawn="1"/>
        </p:nvGrpSpPr>
        <p:grpSpPr>
          <a:xfrm>
            <a:off x="7054420" y="0"/>
            <a:ext cx="5137580" cy="1448484"/>
            <a:chOff x="10312689" y="0"/>
            <a:chExt cx="5943713" cy="1675764"/>
          </a:xfrm>
        </p:grpSpPr>
        <p:sp>
          <p:nvSpPr>
            <p:cNvPr id="11" name="object 5">
              <a:extLst>
                <a:ext uri="{FF2B5EF4-FFF2-40B4-BE49-F238E27FC236}">
                  <a16:creationId xmlns:a16="http://schemas.microsoft.com/office/drawing/2014/main" id="{22088EB9-5429-4F4F-95A7-5486C61374FF}"/>
                </a:ext>
              </a:extLst>
            </p:cNvPr>
            <p:cNvSpPr/>
            <p:nvPr/>
          </p:nvSpPr>
          <p:spPr>
            <a:xfrm>
              <a:off x="10312689" y="0"/>
              <a:ext cx="2328545" cy="644525"/>
            </a:xfrm>
            <a:custGeom>
              <a:avLst/>
              <a:gdLst/>
              <a:ahLst/>
              <a:cxnLst/>
              <a:rect l="l" t="t" r="r" b="b"/>
              <a:pathLst>
                <a:path w="2328545" h="644525">
                  <a:moveTo>
                    <a:pt x="2328291" y="0"/>
                  </a:moveTo>
                  <a:lnTo>
                    <a:pt x="0" y="0"/>
                  </a:lnTo>
                  <a:lnTo>
                    <a:pt x="2038464" y="643940"/>
                  </a:lnTo>
                  <a:lnTo>
                    <a:pt x="2328291" y="0"/>
                  </a:lnTo>
                  <a:close/>
                </a:path>
              </a:pathLst>
            </a:custGeom>
            <a:solidFill>
              <a:srgbClr val="D5DB1F"/>
            </a:solidFill>
          </p:spPr>
          <p:txBody>
            <a:bodyPr wrap="square" lIns="0" tIns="0" rIns="0" bIns="0" rtlCol="0"/>
            <a:lstStyle/>
            <a:p>
              <a:endParaRPr/>
            </a:p>
          </p:txBody>
        </p:sp>
        <p:sp>
          <p:nvSpPr>
            <p:cNvPr id="12" name="object 6">
              <a:extLst>
                <a:ext uri="{FF2B5EF4-FFF2-40B4-BE49-F238E27FC236}">
                  <a16:creationId xmlns:a16="http://schemas.microsoft.com/office/drawing/2014/main" id="{E7557447-54C3-491D-92A2-EA2CC188DB6F}"/>
                </a:ext>
              </a:extLst>
            </p:cNvPr>
            <p:cNvSpPr/>
            <p:nvPr/>
          </p:nvSpPr>
          <p:spPr>
            <a:xfrm>
              <a:off x="12351152" y="0"/>
              <a:ext cx="3905250" cy="1675764"/>
            </a:xfrm>
            <a:custGeom>
              <a:avLst/>
              <a:gdLst/>
              <a:ahLst/>
              <a:cxnLst/>
              <a:rect l="l" t="t" r="r" b="b"/>
              <a:pathLst>
                <a:path w="3905250" h="1675764">
                  <a:moveTo>
                    <a:pt x="3904843" y="0"/>
                  </a:moveTo>
                  <a:lnTo>
                    <a:pt x="289826" y="0"/>
                  </a:lnTo>
                  <a:lnTo>
                    <a:pt x="0" y="643940"/>
                  </a:lnTo>
                  <a:lnTo>
                    <a:pt x="3266478" y="1675447"/>
                  </a:lnTo>
                  <a:lnTo>
                    <a:pt x="3904843" y="1542669"/>
                  </a:lnTo>
                  <a:lnTo>
                    <a:pt x="3904843" y="0"/>
                  </a:lnTo>
                  <a:close/>
                </a:path>
              </a:pathLst>
            </a:custGeom>
            <a:solidFill>
              <a:srgbClr val="FAA74A"/>
            </a:solidFill>
          </p:spPr>
          <p:txBody>
            <a:bodyPr wrap="square" lIns="0" tIns="0" rIns="0" bIns="0" rtlCol="0"/>
            <a:lstStyle/>
            <a:p>
              <a:endParaRPr/>
            </a:p>
          </p:txBody>
        </p:sp>
      </p:grpSp>
    </p:spTree>
    <p:extLst>
      <p:ext uri="{BB962C8B-B14F-4D97-AF65-F5344CB8AC3E}">
        <p14:creationId xmlns:p14="http://schemas.microsoft.com/office/powerpoint/2010/main" val="37643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F3345B-398E-6741-B49D-5E1C25A7C91D}"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AE262-C8FB-D440-B8A4-0A92951FD37E}" type="slidenum">
              <a:rPr lang="en-US" smtClean="0"/>
              <a:t>‹#›</a:t>
            </a:fld>
            <a:endParaRPr lang="en-US"/>
          </a:p>
        </p:txBody>
      </p:sp>
    </p:spTree>
    <p:extLst>
      <p:ext uri="{BB962C8B-B14F-4D97-AF65-F5344CB8AC3E}">
        <p14:creationId xmlns:p14="http://schemas.microsoft.com/office/powerpoint/2010/main" val="1480525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F3345B-398E-6741-B49D-5E1C25A7C91D}"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AE262-C8FB-D440-B8A4-0A92951FD37E}" type="slidenum">
              <a:rPr lang="en-US" smtClean="0"/>
              <a:t>‹#›</a:t>
            </a:fld>
            <a:endParaRPr lang="en-US"/>
          </a:p>
        </p:txBody>
      </p:sp>
    </p:spTree>
    <p:extLst>
      <p:ext uri="{BB962C8B-B14F-4D97-AF65-F5344CB8AC3E}">
        <p14:creationId xmlns:p14="http://schemas.microsoft.com/office/powerpoint/2010/main" val="29337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F3345B-398E-6741-B49D-5E1C25A7C91D}"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AE262-C8FB-D440-B8A4-0A92951FD37E}" type="slidenum">
              <a:rPr lang="en-US" smtClean="0"/>
              <a:t>‹#›</a:t>
            </a:fld>
            <a:endParaRPr lang="en-US"/>
          </a:p>
        </p:txBody>
      </p:sp>
    </p:spTree>
    <p:extLst>
      <p:ext uri="{BB962C8B-B14F-4D97-AF65-F5344CB8AC3E}">
        <p14:creationId xmlns:p14="http://schemas.microsoft.com/office/powerpoint/2010/main" val="214282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F3345B-398E-6741-B49D-5E1C25A7C91D}" type="datetimeFigureOut">
              <a:rPr lang="en-US" smtClean="0"/>
              <a:t>11/11/2019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AAE262-C8FB-D440-B8A4-0A92951FD37E}" type="slidenum">
              <a:rPr lang="en-US" smtClean="0"/>
              <a:t>‹#›</a:t>
            </a:fld>
            <a:endParaRPr lang="en-US"/>
          </a:p>
        </p:txBody>
      </p:sp>
    </p:spTree>
    <p:extLst>
      <p:ext uri="{BB962C8B-B14F-4D97-AF65-F5344CB8AC3E}">
        <p14:creationId xmlns:p14="http://schemas.microsoft.com/office/powerpoint/2010/main" val="109229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F3345B-398E-6741-B49D-5E1C25A7C91D}" type="datetimeFigureOut">
              <a:rPr lang="en-US"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AAE262-C8FB-D440-B8A4-0A92951FD37E}" type="slidenum">
              <a:rPr lang="en-US" smtClean="0"/>
              <a:t>‹#›</a:t>
            </a:fld>
            <a:endParaRPr lang="en-US"/>
          </a:p>
        </p:txBody>
      </p:sp>
    </p:spTree>
    <p:extLst>
      <p:ext uri="{BB962C8B-B14F-4D97-AF65-F5344CB8AC3E}">
        <p14:creationId xmlns:p14="http://schemas.microsoft.com/office/powerpoint/2010/main" val="1862482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F3345B-398E-6741-B49D-5E1C25A7C91D}" type="datetimeFigureOut">
              <a:rPr lang="en-US" smtClean="0"/>
              <a:t>11/11/2019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AAE262-C8FB-D440-B8A4-0A92951FD37E}" type="slidenum">
              <a:rPr lang="en-US" smtClean="0"/>
              <a:t>‹#›</a:t>
            </a:fld>
            <a:endParaRPr lang="en-US"/>
          </a:p>
        </p:txBody>
      </p:sp>
    </p:spTree>
    <p:extLst>
      <p:ext uri="{BB962C8B-B14F-4D97-AF65-F5344CB8AC3E}">
        <p14:creationId xmlns:p14="http://schemas.microsoft.com/office/powerpoint/2010/main" val="1026377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F3345B-398E-6741-B49D-5E1C25A7C91D}"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AE262-C8FB-D440-B8A4-0A92951FD37E}" type="slidenum">
              <a:rPr lang="en-US" smtClean="0"/>
              <a:t>‹#›</a:t>
            </a:fld>
            <a:endParaRPr lang="en-US"/>
          </a:p>
        </p:txBody>
      </p:sp>
    </p:spTree>
    <p:extLst>
      <p:ext uri="{BB962C8B-B14F-4D97-AF65-F5344CB8AC3E}">
        <p14:creationId xmlns:p14="http://schemas.microsoft.com/office/powerpoint/2010/main" val="173899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F3345B-398E-6741-B49D-5E1C25A7C91D}"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AE262-C8FB-D440-B8A4-0A92951FD37E}" type="slidenum">
              <a:rPr lang="en-US" smtClean="0"/>
              <a:t>‹#›</a:t>
            </a:fld>
            <a:endParaRPr lang="en-US"/>
          </a:p>
        </p:txBody>
      </p:sp>
    </p:spTree>
    <p:extLst>
      <p:ext uri="{BB962C8B-B14F-4D97-AF65-F5344CB8AC3E}">
        <p14:creationId xmlns:p14="http://schemas.microsoft.com/office/powerpoint/2010/main" val="90580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F3345B-398E-6741-B49D-5E1C25A7C91D}" type="datetimeFigureOut">
              <a:rPr lang="en-US" smtClean="0"/>
              <a:t>11/11/2019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AAE262-C8FB-D440-B8A4-0A92951FD37E}" type="slidenum">
              <a:rPr lang="en-US" smtClean="0"/>
              <a:t>‹#›</a:t>
            </a:fld>
            <a:endParaRPr lang="en-US"/>
          </a:p>
        </p:txBody>
      </p:sp>
    </p:spTree>
    <p:extLst>
      <p:ext uri="{BB962C8B-B14F-4D97-AF65-F5344CB8AC3E}">
        <p14:creationId xmlns:p14="http://schemas.microsoft.com/office/powerpoint/2010/main" val="117528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mailto:scott@saf.finance" TargetMode="External"/><Relationship Id="rId2" Type="http://schemas.openxmlformats.org/officeDocument/2006/relationships/image" Target="../media/image4.emf"/><Relationship Id="rId1" Type="http://schemas.openxmlformats.org/officeDocument/2006/relationships/slideLayout" Target="../slideLayouts/slideLayout13.xml"/><Relationship Id="rId4" Type="http://schemas.openxmlformats.org/officeDocument/2006/relationships/hyperlink" Target="http://www.sustainableaustraliafund.com.a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gi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752" y="-23752"/>
            <a:ext cx="6013450" cy="1479550"/>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26515" y="212449"/>
            <a:ext cx="3829593" cy="1442615"/>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62270" y="5687620"/>
            <a:ext cx="7089775" cy="1930400"/>
          </a:xfrm>
          <a:prstGeom prst="rect">
            <a:avLst/>
          </a:prstGeom>
        </p:spPr>
      </p:pic>
      <p:sp>
        <p:nvSpPr>
          <p:cNvPr id="11" name="Rectangle 10"/>
          <p:cNvSpPr/>
          <p:nvPr/>
        </p:nvSpPr>
        <p:spPr>
          <a:xfrm>
            <a:off x="950977" y="2686577"/>
            <a:ext cx="12192000" cy="1077218"/>
          </a:xfrm>
          <a:prstGeom prst="rect">
            <a:avLst/>
          </a:prstGeom>
        </p:spPr>
        <p:txBody>
          <a:bodyPr wrap="square">
            <a:spAutoFit/>
          </a:bodyPr>
          <a:lstStyle/>
          <a:p>
            <a:r>
              <a:rPr lang="en-US" sz="4800" baseline="30000" dirty="0">
                <a:solidFill>
                  <a:schemeClr val="tx1">
                    <a:lumMod val="50000"/>
                    <a:lumOff val="50000"/>
                  </a:schemeClr>
                </a:solidFill>
                <a:latin typeface="Calibri" charset="0"/>
                <a:ea typeface="Calibri" charset="0"/>
                <a:cs typeface="Calibri" charset="0"/>
              </a:rPr>
              <a:t>DRIVING </a:t>
            </a:r>
            <a:r>
              <a:rPr lang="en-US" sz="4800" b="1" baseline="30000" dirty="0">
                <a:solidFill>
                  <a:schemeClr val="tx1">
                    <a:lumMod val="50000"/>
                    <a:lumOff val="50000"/>
                  </a:schemeClr>
                </a:solidFill>
                <a:latin typeface="Calibri" charset="0"/>
                <a:ea typeface="Calibri" charset="0"/>
                <a:cs typeface="Calibri" charset="0"/>
              </a:rPr>
              <a:t>SAVINGS, </a:t>
            </a:r>
            <a:br>
              <a:rPr lang="en-US" sz="4800" baseline="30000" dirty="0">
                <a:solidFill>
                  <a:schemeClr val="tx1">
                    <a:lumMod val="50000"/>
                    <a:lumOff val="50000"/>
                  </a:schemeClr>
                </a:solidFill>
                <a:latin typeface="Calibri" charset="0"/>
                <a:ea typeface="Calibri" charset="0"/>
                <a:cs typeface="Calibri" charset="0"/>
              </a:rPr>
            </a:br>
            <a:r>
              <a:rPr lang="en-US" sz="4800" baseline="30000" dirty="0">
                <a:solidFill>
                  <a:schemeClr val="tx1">
                    <a:lumMod val="50000"/>
                    <a:lumOff val="50000"/>
                  </a:schemeClr>
                </a:solidFill>
                <a:latin typeface="Calibri" charset="0"/>
                <a:ea typeface="Calibri" charset="0"/>
                <a:cs typeface="Calibri" charset="0"/>
              </a:rPr>
              <a:t>UNLOCKING </a:t>
            </a:r>
            <a:r>
              <a:rPr lang="en-US" sz="4800" b="1" baseline="30000" dirty="0">
                <a:solidFill>
                  <a:schemeClr val="tx1">
                    <a:lumMod val="50000"/>
                    <a:lumOff val="50000"/>
                  </a:schemeClr>
                </a:solidFill>
                <a:latin typeface="Calibri" charset="0"/>
                <a:ea typeface="Calibri" charset="0"/>
                <a:cs typeface="Calibri" charset="0"/>
              </a:rPr>
              <a:t>SUSTAINABILITY</a:t>
            </a:r>
          </a:p>
        </p:txBody>
      </p:sp>
      <p:cxnSp>
        <p:nvCxnSpPr>
          <p:cNvPr id="14" name="Straight Connector 13"/>
          <p:cNvCxnSpPr/>
          <p:nvPr/>
        </p:nvCxnSpPr>
        <p:spPr>
          <a:xfrm>
            <a:off x="1078992" y="3635356"/>
            <a:ext cx="5660136" cy="1828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21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BA5C01-BA56-4521-9DD0-BB96EB28CE60}"/>
              </a:ext>
            </a:extLst>
          </p:cNvPr>
          <p:cNvSpPr>
            <a:spLocks noGrp="1"/>
          </p:cNvSpPr>
          <p:nvPr>
            <p:ph type="body" sz="quarter" idx="13"/>
          </p:nvPr>
        </p:nvSpPr>
        <p:spPr/>
        <p:txBody>
          <a:bodyPr/>
          <a:lstStyle/>
          <a:p>
            <a:r>
              <a:rPr lang="en-AU" dirty="0"/>
              <a:t>CASE STUDY</a:t>
            </a:r>
          </a:p>
        </p:txBody>
      </p:sp>
      <p:sp>
        <p:nvSpPr>
          <p:cNvPr id="3" name="Text Placeholder 2">
            <a:extLst>
              <a:ext uri="{FF2B5EF4-FFF2-40B4-BE49-F238E27FC236}">
                <a16:creationId xmlns:a16="http://schemas.microsoft.com/office/drawing/2014/main" id="{EA817CB8-39C3-4455-873B-AB23B7DD2D44}"/>
              </a:ext>
            </a:extLst>
          </p:cNvPr>
          <p:cNvSpPr>
            <a:spLocks noGrp="1"/>
          </p:cNvSpPr>
          <p:nvPr>
            <p:ph type="body" sz="quarter" idx="14"/>
          </p:nvPr>
        </p:nvSpPr>
        <p:spPr>
          <a:xfrm>
            <a:off x="390611" y="946722"/>
            <a:ext cx="4148570" cy="577320"/>
          </a:xfrm>
        </p:spPr>
        <p:txBody>
          <a:bodyPr/>
          <a:lstStyle/>
          <a:p>
            <a:r>
              <a:rPr lang="en-AU" dirty="0"/>
              <a:t>Booth Transport</a:t>
            </a:r>
          </a:p>
        </p:txBody>
      </p:sp>
      <p:sp>
        <p:nvSpPr>
          <p:cNvPr id="4" name="Text Placeholder 3">
            <a:extLst>
              <a:ext uri="{FF2B5EF4-FFF2-40B4-BE49-F238E27FC236}">
                <a16:creationId xmlns:a16="http://schemas.microsoft.com/office/drawing/2014/main" id="{EFF841A9-F6D2-407E-9059-CF9C9DCC16C4}"/>
              </a:ext>
            </a:extLst>
          </p:cNvPr>
          <p:cNvSpPr>
            <a:spLocks noGrp="1"/>
          </p:cNvSpPr>
          <p:nvPr>
            <p:ph type="body" sz="quarter" idx="15"/>
          </p:nvPr>
        </p:nvSpPr>
        <p:spPr>
          <a:xfrm>
            <a:off x="390611" y="1524042"/>
            <a:ext cx="6547084" cy="5333958"/>
          </a:xfrm>
        </p:spPr>
        <p:txBody>
          <a:bodyPr>
            <a:noAutofit/>
          </a:bodyPr>
          <a:lstStyle/>
          <a:p>
            <a:pPr marL="0" indent="0">
              <a:buNone/>
            </a:pPr>
            <a:r>
              <a:rPr lang="en-AU" sz="1800" b="1" dirty="0">
                <a:cs typeface="Helvetica" panose="020B0604020202020204" pitchFamily="34" charset="0"/>
              </a:rPr>
              <a:t>Council				Partner</a:t>
            </a:r>
          </a:p>
          <a:p>
            <a:pPr marL="0" indent="0">
              <a:buNone/>
            </a:pPr>
            <a:r>
              <a:rPr lang="en-AU" sz="1800" dirty="0">
                <a:cs typeface="Helvetica" panose="020B0604020202020204" pitchFamily="34" charset="0"/>
              </a:rPr>
              <a:t>Wyndham City Council		Cherry Energy Solutions</a:t>
            </a:r>
          </a:p>
          <a:p>
            <a:pPr marL="0" indent="0">
              <a:buNone/>
            </a:pPr>
            <a:r>
              <a:rPr lang="en-AU" sz="1800" b="1" dirty="0">
                <a:cs typeface="Helvetica" panose="020B0604020202020204" pitchFamily="34" charset="0"/>
              </a:rPr>
              <a:t>Project overview</a:t>
            </a:r>
          </a:p>
          <a:p>
            <a:pPr marL="0" indent="0">
              <a:buNone/>
            </a:pPr>
            <a:r>
              <a:rPr lang="en-AU" sz="1800" dirty="0">
                <a:cs typeface="Helvetica" panose="020B0604020202020204" pitchFamily="34" charset="0"/>
              </a:rPr>
              <a:t>One of Australia's most respected freight and logistics providers. The company has been around for 80 years and its operations expand across five states with 600 employees and approximately 300 trucks. T</a:t>
            </a:r>
            <a:r>
              <a:rPr lang="en-AU" sz="1800" dirty="0"/>
              <a:t>hey chose solar to save on energy bills so they can invest in other parts of the business. </a:t>
            </a:r>
            <a:endParaRPr lang="en-AU" sz="1800" dirty="0">
              <a:cs typeface="Helvetica" panose="020B0604020202020204" pitchFamily="34" charset="0"/>
            </a:endParaRPr>
          </a:p>
          <a:p>
            <a:pPr marL="0" indent="0">
              <a:buNone/>
            </a:pPr>
            <a:r>
              <a:rPr lang="en-AU" sz="1800" b="1" dirty="0">
                <a:cs typeface="Helvetica" panose="020B0604020202020204" pitchFamily="34" charset="0"/>
              </a:rPr>
              <a:t>Upgrade details</a:t>
            </a:r>
          </a:p>
          <a:p>
            <a:r>
              <a:rPr lang="en-US" sz="1800" dirty="0"/>
              <a:t>99.75 kW system was installed in Laverton and a 391.02 kW system in </a:t>
            </a:r>
            <a:r>
              <a:rPr lang="en-US" sz="1800" dirty="0" err="1"/>
              <a:t>Strathmerton</a:t>
            </a:r>
            <a:r>
              <a:rPr lang="en-US" sz="1800" dirty="0"/>
              <a:t>.</a:t>
            </a:r>
          </a:p>
          <a:p>
            <a:r>
              <a:rPr lang="en-US" sz="1800" dirty="0"/>
              <a:t>100kWh Tesla Powerpack installed in </a:t>
            </a:r>
            <a:r>
              <a:rPr lang="en-US" sz="1800" dirty="0" err="1"/>
              <a:t>Strathmerton</a:t>
            </a:r>
            <a:endParaRPr lang="en-US" sz="1800" dirty="0"/>
          </a:p>
          <a:p>
            <a:r>
              <a:rPr lang="en-AU" sz="1800" dirty="0"/>
              <a:t>2 x EUAs over 10 years</a:t>
            </a:r>
          </a:p>
          <a:p>
            <a:pPr marL="0" indent="0" fontAlgn="auto">
              <a:lnSpc>
                <a:spcPct val="100000"/>
              </a:lnSpc>
              <a:spcAft>
                <a:spcPts val="0"/>
              </a:spcAft>
              <a:buFont typeface="Arial" panose="020B0604020202020204" pitchFamily="34" charset="0"/>
              <a:buNone/>
              <a:defRPr/>
            </a:pPr>
            <a:r>
              <a:rPr lang="en-AU" sz="1800" b="1" dirty="0"/>
              <a:t>Outcome</a:t>
            </a:r>
          </a:p>
          <a:p>
            <a:pPr fontAlgn="auto">
              <a:lnSpc>
                <a:spcPct val="100000"/>
              </a:lnSpc>
              <a:spcBef>
                <a:spcPts val="0"/>
              </a:spcBef>
              <a:spcAft>
                <a:spcPts val="0"/>
              </a:spcAft>
              <a:buFont typeface="Wingdings" panose="05000000000000000000" pitchFamily="2" charset="2"/>
              <a:buChar char="ü"/>
              <a:defRPr/>
            </a:pPr>
            <a:r>
              <a:rPr lang="en-AU" sz="1800" dirty="0"/>
              <a:t>$141,250</a:t>
            </a:r>
            <a:r>
              <a:rPr lang="en-AU" sz="1800"/>
              <a:t> annual</a:t>
            </a:r>
            <a:r>
              <a:rPr lang="en-AU" sz="1800" dirty="0"/>
              <a:t> savings in energy bills</a:t>
            </a:r>
          </a:p>
          <a:p>
            <a:pPr fontAlgn="auto">
              <a:lnSpc>
                <a:spcPct val="100000"/>
              </a:lnSpc>
              <a:spcBef>
                <a:spcPts val="0"/>
              </a:spcBef>
              <a:spcAft>
                <a:spcPts val="0"/>
              </a:spcAft>
              <a:buFont typeface="Wingdings" panose="05000000000000000000" pitchFamily="2" charset="2"/>
              <a:buChar char="ü"/>
              <a:defRPr/>
            </a:pPr>
            <a:r>
              <a:rPr lang="en-AU" sz="1800" dirty="0"/>
              <a:t>Cashflow positive from day one</a:t>
            </a:r>
          </a:p>
        </p:txBody>
      </p:sp>
      <p:sp>
        <p:nvSpPr>
          <p:cNvPr id="8" name="Rectangle 7">
            <a:extLst>
              <a:ext uri="{FF2B5EF4-FFF2-40B4-BE49-F238E27FC236}">
                <a16:creationId xmlns:a16="http://schemas.microsoft.com/office/drawing/2014/main" id="{39348522-A6BB-49E5-9BC1-DB5B811CA914}"/>
              </a:ext>
            </a:extLst>
          </p:cNvPr>
          <p:cNvSpPr>
            <a:spLocks noChangeArrowheads="1"/>
          </p:cNvSpPr>
          <p:nvPr/>
        </p:nvSpPr>
        <p:spPr bwMode="auto">
          <a:xfrm>
            <a:off x="7966442" y="2457749"/>
            <a:ext cx="367486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eaLnBrk="0" hangingPunct="0">
              <a:lnSpc>
                <a:spcPct val="90000"/>
              </a:lnSpc>
              <a:spcBef>
                <a:spcPts val="1000"/>
              </a:spcBef>
              <a:buFont typeface="Arial" pitchFamily="34" charset="0"/>
              <a:buChar char="•"/>
              <a:defRPr sz="2800">
                <a:solidFill>
                  <a:schemeClr val="tx1"/>
                </a:solidFill>
                <a:latin typeface="Helvetica" pitchFamily="34" charset="0"/>
                <a:cs typeface="Helvetica" pitchFamily="34" charset="0"/>
              </a:defRPr>
            </a:lvl1pPr>
            <a:lvl2pPr marL="742950" indent="-285750" eaLnBrk="0" hangingPunct="0">
              <a:lnSpc>
                <a:spcPct val="90000"/>
              </a:lnSpc>
              <a:spcBef>
                <a:spcPts val="500"/>
              </a:spcBef>
              <a:buFont typeface="Arial" pitchFamily="34" charset="0"/>
              <a:buChar char="•"/>
              <a:defRPr sz="2400">
                <a:solidFill>
                  <a:schemeClr val="tx1"/>
                </a:solidFill>
                <a:latin typeface="Helvetica" pitchFamily="34" charset="0"/>
                <a:cs typeface="Helvetica" pitchFamily="34" charset="0"/>
              </a:defRPr>
            </a:lvl2pPr>
            <a:lvl3pPr marL="1143000" indent="-228600" eaLnBrk="0" hangingPunct="0">
              <a:lnSpc>
                <a:spcPct val="90000"/>
              </a:lnSpc>
              <a:spcBef>
                <a:spcPts val="500"/>
              </a:spcBef>
              <a:buFont typeface="Arial" pitchFamily="34" charset="0"/>
              <a:buChar char="•"/>
              <a:defRPr sz="2000">
                <a:solidFill>
                  <a:schemeClr val="tx1"/>
                </a:solidFill>
                <a:latin typeface="Helvetica" pitchFamily="34" charset="0"/>
                <a:cs typeface="Helvetica" pitchFamily="34" charset="0"/>
              </a:defRPr>
            </a:lvl3pPr>
            <a:lvl4pPr marL="1600200" indent="-228600" eaLnBrk="0" hangingPunct="0">
              <a:lnSpc>
                <a:spcPct val="90000"/>
              </a:lnSpc>
              <a:spcBef>
                <a:spcPts val="500"/>
              </a:spcBef>
              <a:buFont typeface="Arial" pitchFamily="34" charset="0"/>
              <a:buChar char="•"/>
              <a:defRPr>
                <a:solidFill>
                  <a:schemeClr val="tx1"/>
                </a:solidFill>
                <a:latin typeface="Helvetica" pitchFamily="34" charset="0"/>
                <a:cs typeface="Helvetica" pitchFamily="34" charset="0"/>
              </a:defRPr>
            </a:lvl4pPr>
            <a:lvl5pPr marL="2057400" indent="-228600" eaLnBrk="0" hangingPunct="0">
              <a:lnSpc>
                <a:spcPct val="90000"/>
              </a:lnSpc>
              <a:spcBef>
                <a:spcPts val="500"/>
              </a:spcBef>
              <a:buFont typeface="Arial" pitchFamily="34" charset="0"/>
              <a:buChar char="•"/>
              <a:defRPr>
                <a:solidFill>
                  <a:schemeClr val="tx1"/>
                </a:solidFill>
                <a:latin typeface="Helvetica" pitchFamily="34" charset="0"/>
                <a:cs typeface="Helvetica"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Helvetica" pitchFamily="34" charset="0"/>
                <a:cs typeface="Helvetica"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Helvetica" pitchFamily="34" charset="0"/>
                <a:cs typeface="Helvetica"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Helvetica" pitchFamily="34" charset="0"/>
                <a:cs typeface="Helvetica"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Helvetica" pitchFamily="34" charset="0"/>
                <a:cs typeface="Helvetica" pitchFamily="34" charset="0"/>
              </a:defRPr>
            </a:lvl9pPr>
          </a:lstStyle>
          <a:p>
            <a:pPr eaLnBrk="1" hangingPunct="1">
              <a:lnSpc>
                <a:spcPct val="100000"/>
              </a:lnSpc>
              <a:spcBef>
                <a:spcPct val="0"/>
              </a:spcBef>
              <a:buFontTx/>
              <a:buNone/>
            </a:pPr>
            <a:r>
              <a:rPr lang="en-AU" altLang="en-US" sz="1800" i="1" dirty="0">
                <a:solidFill>
                  <a:srgbClr val="40B649"/>
                </a:solidFill>
                <a:latin typeface="+mn-lt"/>
              </a:rPr>
              <a:t>“Repayments were attractive as they come in the council rates once a quarter rather than every month so it make it a lot more manageable servicing than a normal loan.”</a:t>
            </a:r>
          </a:p>
          <a:p>
            <a:pPr eaLnBrk="1" hangingPunct="1">
              <a:lnSpc>
                <a:spcPct val="100000"/>
              </a:lnSpc>
              <a:spcBef>
                <a:spcPct val="0"/>
              </a:spcBef>
              <a:buFontTx/>
              <a:buNone/>
            </a:pPr>
            <a:br>
              <a:rPr lang="en-AU" altLang="en-US" sz="1800" b="1" i="1" dirty="0">
                <a:solidFill>
                  <a:srgbClr val="40B649"/>
                </a:solidFill>
                <a:latin typeface="+mn-lt"/>
              </a:rPr>
            </a:br>
            <a:r>
              <a:rPr lang="en-AU" altLang="en-US" sz="1800" b="1" dirty="0">
                <a:solidFill>
                  <a:srgbClr val="40B649"/>
                </a:solidFill>
                <a:latin typeface="+mn-lt"/>
              </a:rPr>
              <a:t>Mitchell Booth, Managing Director</a:t>
            </a:r>
          </a:p>
        </p:txBody>
      </p:sp>
      <p:pic>
        <p:nvPicPr>
          <p:cNvPr id="9" name="Picture 12">
            <a:extLst>
              <a:ext uri="{FF2B5EF4-FFF2-40B4-BE49-F238E27FC236}">
                <a16:creationId xmlns:a16="http://schemas.microsoft.com/office/drawing/2014/main" id="{02782495-CB83-4621-8CD4-040B1EDDF11F}"/>
              </a:ext>
            </a:extLst>
          </p:cNvPr>
          <p:cNvPicPr>
            <a:picLocks noChangeAspect="1"/>
          </p:cNvPicPr>
          <p:nvPr/>
        </p:nvPicPr>
        <p:blipFill rotWithShape="1">
          <a:blip r:embed="rId2">
            <a:extLst>
              <a:ext uri="{28A0092B-C50C-407E-A947-70E740481C1C}">
                <a14:useLocalDpi xmlns:a14="http://schemas.microsoft.com/office/drawing/2010/main" val="0"/>
              </a:ext>
            </a:extLst>
          </a:blip>
          <a:srcRect l="17872"/>
          <a:stretch/>
        </p:blipFill>
        <p:spPr bwMode="auto">
          <a:xfrm>
            <a:off x="7966442" y="4766073"/>
            <a:ext cx="3674860" cy="189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868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C9703E4-3AF0-4658-84BF-EC76F2EF4CB7}"/>
              </a:ext>
            </a:extLst>
          </p:cNvPr>
          <p:cNvSpPr>
            <a:spLocks noGrp="1"/>
          </p:cNvSpPr>
          <p:nvPr>
            <p:ph type="body" sz="quarter" idx="13"/>
          </p:nvPr>
        </p:nvSpPr>
        <p:spPr>
          <a:xfrm>
            <a:off x="918406" y="1735730"/>
            <a:ext cx="12191999" cy="914400"/>
          </a:xfrm>
        </p:spPr>
        <p:txBody>
          <a:bodyPr/>
          <a:lstStyle/>
          <a:p>
            <a:pPr algn="l"/>
            <a:r>
              <a:rPr lang="en-US" dirty="0"/>
              <a:t>Thank You</a:t>
            </a:r>
          </a:p>
        </p:txBody>
      </p:sp>
      <p:pic>
        <p:nvPicPr>
          <p:cNvPr id="3" name="Picture 2">
            <a:extLst>
              <a:ext uri="{FF2B5EF4-FFF2-40B4-BE49-F238E27FC236}">
                <a16:creationId xmlns:a16="http://schemas.microsoft.com/office/drawing/2014/main" id="{081A9F32-AEB4-4AA6-BFBD-50C7891B64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7363" y="155327"/>
            <a:ext cx="4195367" cy="1580403"/>
          </a:xfrm>
          <a:prstGeom prst="rect">
            <a:avLst/>
          </a:prstGeom>
        </p:spPr>
      </p:pic>
      <p:sp>
        <p:nvSpPr>
          <p:cNvPr id="2" name="Rectangle 1">
            <a:extLst>
              <a:ext uri="{FF2B5EF4-FFF2-40B4-BE49-F238E27FC236}">
                <a16:creationId xmlns:a16="http://schemas.microsoft.com/office/drawing/2014/main" id="{AC2A6B88-DC17-4A5F-9136-EDF5D0C9BFC7}"/>
              </a:ext>
            </a:extLst>
          </p:cNvPr>
          <p:cNvSpPr/>
          <p:nvPr/>
        </p:nvSpPr>
        <p:spPr>
          <a:xfrm>
            <a:off x="918406" y="2695390"/>
            <a:ext cx="6096000" cy="1754326"/>
          </a:xfrm>
          <a:prstGeom prst="rect">
            <a:avLst/>
          </a:prstGeom>
        </p:spPr>
        <p:txBody>
          <a:bodyPr>
            <a:spAutoFit/>
          </a:bodyPr>
          <a:lstStyle/>
          <a:p>
            <a:r>
              <a:rPr lang="en-US" dirty="0">
                <a:solidFill>
                  <a:schemeClr val="bg1"/>
                </a:solidFill>
              </a:rPr>
              <a:t>James Wark</a:t>
            </a:r>
          </a:p>
          <a:p>
            <a:r>
              <a:rPr lang="en-US" dirty="0">
                <a:solidFill>
                  <a:schemeClr val="bg1"/>
                </a:solidFill>
              </a:rPr>
              <a:t>Head of Commercial Sales</a:t>
            </a:r>
          </a:p>
          <a:p>
            <a:r>
              <a:rPr lang="en-US" dirty="0">
                <a:solidFill>
                  <a:schemeClr val="bg1"/>
                </a:solidFill>
              </a:rPr>
              <a:t>Sustainable Australia Fund</a:t>
            </a:r>
          </a:p>
          <a:p>
            <a:r>
              <a:rPr lang="en-US" dirty="0" err="1">
                <a:hlinkClick r:id="rId3"/>
              </a:rPr>
              <a:t>james@saf.finance</a:t>
            </a:r>
            <a:endParaRPr lang="en-US" dirty="0"/>
          </a:p>
          <a:p>
            <a:r>
              <a:rPr lang="en-US" dirty="0">
                <a:hlinkClick r:id="rId4"/>
              </a:rPr>
              <a:t>www.sustainableaustraliafund.com.au</a:t>
            </a:r>
            <a:endParaRPr lang="en-US" dirty="0"/>
          </a:p>
          <a:p>
            <a:endParaRPr lang="en-AU" dirty="0"/>
          </a:p>
        </p:txBody>
      </p:sp>
    </p:spTree>
    <p:extLst>
      <p:ext uri="{BB962C8B-B14F-4D97-AF65-F5344CB8AC3E}">
        <p14:creationId xmlns:p14="http://schemas.microsoft.com/office/powerpoint/2010/main" val="1489093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6F22C0-82E9-412E-B845-4AC93674D936}"/>
              </a:ext>
            </a:extLst>
          </p:cNvPr>
          <p:cNvSpPr>
            <a:spLocks noGrp="1"/>
          </p:cNvSpPr>
          <p:nvPr>
            <p:ph type="body" sz="quarter" idx="13"/>
          </p:nvPr>
        </p:nvSpPr>
        <p:spPr/>
        <p:txBody>
          <a:bodyPr/>
          <a:lstStyle/>
          <a:p>
            <a:r>
              <a:rPr lang="en-AU" dirty="0"/>
              <a:t>WHO WE ARE</a:t>
            </a:r>
          </a:p>
        </p:txBody>
      </p:sp>
      <p:sp>
        <p:nvSpPr>
          <p:cNvPr id="3" name="Text Placeholder 2">
            <a:extLst>
              <a:ext uri="{FF2B5EF4-FFF2-40B4-BE49-F238E27FC236}">
                <a16:creationId xmlns:a16="http://schemas.microsoft.com/office/drawing/2014/main" id="{45BF52C5-AC11-4C3D-959B-9C475D5BE6C9}"/>
              </a:ext>
            </a:extLst>
          </p:cNvPr>
          <p:cNvSpPr>
            <a:spLocks noGrp="1"/>
          </p:cNvSpPr>
          <p:nvPr>
            <p:ph type="body" sz="quarter" idx="14"/>
          </p:nvPr>
        </p:nvSpPr>
        <p:spPr>
          <a:xfrm>
            <a:off x="714373" y="1497013"/>
            <a:ext cx="6189044" cy="1299196"/>
          </a:xfrm>
        </p:spPr>
        <p:txBody>
          <a:bodyPr>
            <a:normAutofit/>
          </a:bodyPr>
          <a:lstStyle/>
          <a:p>
            <a:r>
              <a:rPr lang="en-AU" dirty="0"/>
              <a:t>Sustainable Australia Fund is Australia’s leading provider of Environmental Upgrade Finance (EUF)</a:t>
            </a:r>
          </a:p>
        </p:txBody>
      </p:sp>
      <p:sp>
        <p:nvSpPr>
          <p:cNvPr id="4" name="Text Placeholder 3">
            <a:extLst>
              <a:ext uri="{FF2B5EF4-FFF2-40B4-BE49-F238E27FC236}">
                <a16:creationId xmlns:a16="http://schemas.microsoft.com/office/drawing/2014/main" id="{CC4B537E-CFDA-41B2-8549-1566B3CA6CA4}"/>
              </a:ext>
            </a:extLst>
          </p:cNvPr>
          <p:cNvSpPr>
            <a:spLocks noGrp="1"/>
          </p:cNvSpPr>
          <p:nvPr>
            <p:ph type="body" sz="quarter" idx="15"/>
          </p:nvPr>
        </p:nvSpPr>
        <p:spPr/>
        <p:txBody>
          <a:bodyPr>
            <a:normAutofit/>
          </a:bodyPr>
          <a:lstStyle/>
          <a:p>
            <a:pPr>
              <a:spcBef>
                <a:spcPts val="1500"/>
              </a:spcBef>
            </a:pPr>
            <a:r>
              <a:rPr lang="en-AU" sz="2000" dirty="0"/>
              <a:t>We are a specialist environmental upgrade lender established by the City of Melbourne in 2002</a:t>
            </a:r>
          </a:p>
          <a:p>
            <a:pPr lvl="0">
              <a:spcBef>
                <a:spcPts val="1500"/>
              </a:spcBef>
            </a:pPr>
            <a:r>
              <a:rPr lang="en-GB" sz="2000" dirty="0"/>
              <a:t>Independent from the City of Melbourne since 2019</a:t>
            </a:r>
          </a:p>
          <a:p>
            <a:pPr lvl="0">
              <a:spcBef>
                <a:spcPts val="1500"/>
              </a:spcBef>
            </a:pPr>
            <a:r>
              <a:rPr lang="en-GB" sz="2000" dirty="0"/>
              <a:t>Lending for Environmental Upgrade Agreements (EUAs) since 2010</a:t>
            </a:r>
          </a:p>
          <a:p>
            <a:pPr>
              <a:spcBef>
                <a:spcPts val="1500"/>
              </a:spcBef>
            </a:pPr>
            <a:r>
              <a:rPr lang="en-GB" sz="2000" dirty="0"/>
              <a:t>Currently nationwide, with over </a:t>
            </a:r>
            <a:r>
              <a:rPr lang="en-GB" sz="2000" b="1" dirty="0"/>
              <a:t>$230m of available capital</a:t>
            </a:r>
            <a:endParaRPr lang="en-AU" sz="2000" dirty="0"/>
          </a:p>
          <a:p>
            <a:pPr lvl="0">
              <a:spcBef>
                <a:spcPts val="1500"/>
              </a:spcBef>
            </a:pPr>
            <a:r>
              <a:rPr lang="en-GB" sz="2000" dirty="0"/>
              <a:t>National footprint, with enabling legislation in Victoria, New South Wales, South Australia, and growing</a:t>
            </a:r>
          </a:p>
        </p:txBody>
      </p:sp>
    </p:spTree>
    <p:extLst>
      <p:ext uri="{BB962C8B-B14F-4D97-AF65-F5344CB8AC3E}">
        <p14:creationId xmlns:p14="http://schemas.microsoft.com/office/powerpoint/2010/main" val="3635460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5A96A3-2CA4-4C60-999E-25357C60C28D}"/>
              </a:ext>
            </a:extLst>
          </p:cNvPr>
          <p:cNvSpPr>
            <a:spLocks noGrp="1"/>
          </p:cNvSpPr>
          <p:nvPr>
            <p:ph type="body" sz="quarter" idx="13"/>
          </p:nvPr>
        </p:nvSpPr>
        <p:spPr>
          <a:xfrm>
            <a:off x="8137524" y="582613"/>
            <a:ext cx="4096311" cy="914400"/>
          </a:xfrm>
        </p:spPr>
        <p:txBody>
          <a:bodyPr>
            <a:normAutofit fontScale="92500"/>
          </a:bodyPr>
          <a:lstStyle/>
          <a:p>
            <a:r>
              <a:rPr lang="en-AU" dirty="0"/>
              <a:t>HOW DOES IT WORK?</a:t>
            </a:r>
          </a:p>
        </p:txBody>
      </p:sp>
      <p:sp>
        <p:nvSpPr>
          <p:cNvPr id="3" name="Text Placeholder 2">
            <a:extLst>
              <a:ext uri="{FF2B5EF4-FFF2-40B4-BE49-F238E27FC236}">
                <a16:creationId xmlns:a16="http://schemas.microsoft.com/office/drawing/2014/main" id="{71F6E3BE-5B8E-4A12-A4C9-C4761091840C}"/>
              </a:ext>
            </a:extLst>
          </p:cNvPr>
          <p:cNvSpPr>
            <a:spLocks noGrp="1"/>
          </p:cNvSpPr>
          <p:nvPr>
            <p:ph type="body" sz="quarter" idx="14"/>
          </p:nvPr>
        </p:nvSpPr>
        <p:spPr>
          <a:xfrm>
            <a:off x="485372" y="1548621"/>
            <a:ext cx="6547816" cy="1046920"/>
          </a:xfrm>
        </p:spPr>
        <p:txBody>
          <a:bodyPr>
            <a:normAutofit/>
          </a:bodyPr>
          <a:lstStyle/>
          <a:p>
            <a:r>
              <a:rPr lang="en-AU" dirty="0"/>
              <a:t>Environmental Upgrade Finance is a </a:t>
            </a:r>
            <a:br>
              <a:rPr lang="en-AU" dirty="0"/>
            </a:br>
            <a:r>
              <a:rPr lang="en-AU" dirty="0"/>
              <a:t>loan repaid via fixed council rates</a:t>
            </a:r>
          </a:p>
        </p:txBody>
      </p:sp>
      <p:sp>
        <p:nvSpPr>
          <p:cNvPr id="7" name="TextBox 6">
            <a:extLst>
              <a:ext uri="{FF2B5EF4-FFF2-40B4-BE49-F238E27FC236}">
                <a16:creationId xmlns:a16="http://schemas.microsoft.com/office/drawing/2014/main" id="{268C566F-219A-48C6-A95A-0CD888D69678}"/>
              </a:ext>
            </a:extLst>
          </p:cNvPr>
          <p:cNvSpPr txBox="1"/>
          <p:nvPr/>
        </p:nvSpPr>
        <p:spPr>
          <a:xfrm>
            <a:off x="485372" y="2719400"/>
            <a:ext cx="5340143" cy="4508927"/>
          </a:xfrm>
          <a:prstGeom prst="rect">
            <a:avLst/>
          </a:prstGeom>
          <a:noFill/>
        </p:spPr>
        <p:txBody>
          <a:bodyPr wrap="square" numCol="1" rtlCol="0">
            <a:spAutoFit/>
          </a:bodyPr>
          <a:lstStyle/>
          <a:p>
            <a:pPr marL="342900" indent="-342900">
              <a:spcAft>
                <a:spcPts val="600"/>
              </a:spcAft>
              <a:buFont typeface="Arial" panose="020B0604020202020204" pitchFamily="34" charset="0"/>
              <a:buChar char="•"/>
            </a:pPr>
            <a:r>
              <a:rPr lang="en-US" sz="1900" dirty="0">
                <a:solidFill>
                  <a:schemeClr val="tx1">
                    <a:lumMod val="50000"/>
                    <a:lumOff val="50000"/>
                  </a:schemeClr>
                </a:solidFill>
              </a:rPr>
              <a:t>100% finance for your project – additional capital for your business to grow</a:t>
            </a:r>
          </a:p>
          <a:p>
            <a:pPr marL="342900" indent="-342900">
              <a:spcAft>
                <a:spcPts val="600"/>
              </a:spcAft>
              <a:buFont typeface="Arial" panose="020B0604020202020204" pitchFamily="34" charset="0"/>
              <a:buChar char="•"/>
            </a:pPr>
            <a:r>
              <a:rPr lang="en-US" sz="1900" dirty="0">
                <a:solidFill>
                  <a:schemeClr val="tx1">
                    <a:lumMod val="50000"/>
                    <a:lumOff val="50000"/>
                  </a:schemeClr>
                </a:solidFill>
              </a:rPr>
              <a:t>Loans between $15k and $20M </a:t>
            </a:r>
          </a:p>
          <a:p>
            <a:pPr marL="342900" indent="-342900">
              <a:spcAft>
                <a:spcPts val="600"/>
              </a:spcAft>
              <a:buFont typeface="Arial" panose="020B0604020202020204" pitchFamily="34" charset="0"/>
              <a:buChar char="•"/>
            </a:pPr>
            <a:r>
              <a:rPr lang="en-US" sz="1900" dirty="0">
                <a:solidFill>
                  <a:schemeClr val="tx1">
                    <a:lumMod val="50000"/>
                    <a:lumOff val="50000"/>
                  </a:schemeClr>
                </a:solidFill>
              </a:rPr>
              <a:t>Terms up to 20 years – enabling positive cashflow</a:t>
            </a:r>
          </a:p>
          <a:p>
            <a:pPr marL="342900" indent="-342900">
              <a:spcAft>
                <a:spcPts val="600"/>
              </a:spcAft>
              <a:buFont typeface="Arial" panose="020B0604020202020204" pitchFamily="34" charset="0"/>
              <a:buChar char="•"/>
            </a:pPr>
            <a:r>
              <a:rPr lang="en-US" sz="1900" dirty="0">
                <a:solidFill>
                  <a:schemeClr val="tx1">
                    <a:lumMod val="50000"/>
                    <a:lumOff val="50000"/>
                  </a:schemeClr>
                </a:solidFill>
              </a:rPr>
              <a:t>Finance attached to the property until repaid, is not retained by original owner if land sold</a:t>
            </a:r>
          </a:p>
          <a:p>
            <a:pPr marL="342900" indent="-342900">
              <a:spcAft>
                <a:spcPts val="600"/>
              </a:spcAft>
              <a:buFont typeface="Arial" panose="020B0604020202020204" pitchFamily="34" charset="0"/>
              <a:buChar char="•"/>
            </a:pPr>
            <a:r>
              <a:rPr lang="en-GB" sz="1900" dirty="0">
                <a:solidFill>
                  <a:schemeClr val="tx1">
                    <a:lumMod val="50000"/>
                    <a:lumOff val="50000"/>
                  </a:schemeClr>
                </a:solidFill>
              </a:rPr>
              <a:t>Rate payments may be recoverable outgoings</a:t>
            </a:r>
          </a:p>
          <a:p>
            <a:pPr marL="342900" indent="-342900">
              <a:spcAft>
                <a:spcPts val="600"/>
              </a:spcAft>
              <a:buFont typeface="Arial" panose="020B0604020202020204" pitchFamily="34" charset="0"/>
              <a:buChar char="•"/>
            </a:pPr>
            <a:r>
              <a:rPr lang="en-GB" sz="1900" dirty="0">
                <a:solidFill>
                  <a:schemeClr val="tx1">
                    <a:lumMod val="50000"/>
                    <a:lumOff val="50000"/>
                  </a:schemeClr>
                </a:solidFill>
              </a:rPr>
              <a:t>Finance for projects that deliver positive environmental outcomes:</a:t>
            </a:r>
          </a:p>
          <a:p>
            <a:pPr marL="800100" lvl="1" indent="-342900">
              <a:spcAft>
                <a:spcPts val="600"/>
              </a:spcAft>
              <a:buFont typeface="Arial" panose="020B0604020202020204" pitchFamily="34" charset="0"/>
              <a:buChar char="•"/>
            </a:pPr>
            <a:r>
              <a:rPr lang="en-GB" sz="1900" dirty="0">
                <a:solidFill>
                  <a:schemeClr val="tx1">
                    <a:lumMod val="50000"/>
                    <a:lumOff val="50000"/>
                  </a:schemeClr>
                </a:solidFill>
              </a:rPr>
              <a:t>Renewable energy and batteries</a:t>
            </a:r>
          </a:p>
          <a:p>
            <a:pPr marL="800100" lvl="1" indent="-342900">
              <a:spcAft>
                <a:spcPts val="600"/>
              </a:spcAft>
              <a:buFont typeface="Arial" panose="020B0604020202020204" pitchFamily="34" charset="0"/>
              <a:buChar char="•"/>
            </a:pPr>
            <a:r>
              <a:rPr lang="en-GB" sz="1900" dirty="0">
                <a:solidFill>
                  <a:schemeClr val="tx1">
                    <a:lumMod val="50000"/>
                    <a:lumOff val="50000"/>
                  </a:schemeClr>
                </a:solidFill>
              </a:rPr>
              <a:t>Water, waste and energy efficiency</a:t>
            </a:r>
            <a:endParaRPr lang="en-AU" sz="1900" dirty="0">
              <a:solidFill>
                <a:schemeClr val="tx1">
                  <a:lumMod val="50000"/>
                  <a:lumOff val="50000"/>
                </a:schemeClr>
              </a:solidFill>
            </a:endParaRPr>
          </a:p>
          <a:p>
            <a:pPr marL="342900" indent="-342900">
              <a:spcAft>
                <a:spcPts val="600"/>
              </a:spcAft>
              <a:buFont typeface="Arial" panose="020B0604020202020204" pitchFamily="34" charset="0"/>
              <a:buChar char="•"/>
            </a:pPr>
            <a:endParaRPr lang="en-US" sz="1900" dirty="0">
              <a:solidFill>
                <a:schemeClr val="tx1">
                  <a:lumMod val="50000"/>
                  <a:lumOff val="50000"/>
                </a:schemeClr>
              </a:solidFill>
            </a:endParaRPr>
          </a:p>
        </p:txBody>
      </p:sp>
      <p:pic>
        <p:nvPicPr>
          <p:cNvPr id="5" name="Picture 4">
            <a:extLst>
              <a:ext uri="{FF2B5EF4-FFF2-40B4-BE49-F238E27FC236}">
                <a16:creationId xmlns:a16="http://schemas.microsoft.com/office/drawing/2014/main" id="{E6F4C972-95BA-4A39-87BA-A85314550617}"/>
              </a:ext>
            </a:extLst>
          </p:cNvPr>
          <p:cNvPicPr>
            <a:picLocks noChangeAspect="1"/>
          </p:cNvPicPr>
          <p:nvPr/>
        </p:nvPicPr>
        <p:blipFill>
          <a:blip r:embed="rId2"/>
          <a:stretch>
            <a:fillRect/>
          </a:stretch>
        </p:blipFill>
        <p:spPr>
          <a:xfrm>
            <a:off x="5924231" y="2761857"/>
            <a:ext cx="6117230" cy="3192538"/>
          </a:xfrm>
          <a:prstGeom prst="rect">
            <a:avLst/>
          </a:prstGeom>
        </p:spPr>
      </p:pic>
    </p:spTree>
    <p:extLst>
      <p:ext uri="{BB962C8B-B14F-4D97-AF65-F5344CB8AC3E}">
        <p14:creationId xmlns:p14="http://schemas.microsoft.com/office/powerpoint/2010/main" val="137351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50F9A6-F8D4-480F-BE2D-0661032B37ED}"/>
              </a:ext>
            </a:extLst>
          </p:cNvPr>
          <p:cNvSpPr>
            <a:spLocks noGrp="1"/>
          </p:cNvSpPr>
          <p:nvPr>
            <p:ph type="body" sz="quarter" idx="13"/>
          </p:nvPr>
        </p:nvSpPr>
        <p:spPr>
          <a:xfrm>
            <a:off x="8137525" y="582613"/>
            <a:ext cx="3815936" cy="914400"/>
          </a:xfrm>
        </p:spPr>
        <p:txBody>
          <a:bodyPr>
            <a:normAutofit/>
          </a:bodyPr>
          <a:lstStyle/>
          <a:p>
            <a:r>
              <a:rPr lang="en-AU" b="1" dirty="0"/>
              <a:t>OUR FINANCE</a:t>
            </a:r>
          </a:p>
        </p:txBody>
      </p:sp>
      <p:sp>
        <p:nvSpPr>
          <p:cNvPr id="4" name="Text Placeholder 3">
            <a:extLst>
              <a:ext uri="{FF2B5EF4-FFF2-40B4-BE49-F238E27FC236}">
                <a16:creationId xmlns:a16="http://schemas.microsoft.com/office/drawing/2014/main" id="{52E21796-1C72-4E8D-B8B7-4510A143DE99}"/>
              </a:ext>
            </a:extLst>
          </p:cNvPr>
          <p:cNvSpPr>
            <a:spLocks noGrp="1"/>
          </p:cNvSpPr>
          <p:nvPr>
            <p:ph type="body" sz="quarter" idx="15"/>
          </p:nvPr>
        </p:nvSpPr>
        <p:spPr>
          <a:xfrm>
            <a:off x="4483114" y="3935895"/>
            <a:ext cx="3196069" cy="2782146"/>
          </a:xfrm>
        </p:spPr>
        <p:txBody>
          <a:bodyPr>
            <a:normAutofit/>
          </a:bodyPr>
          <a:lstStyle/>
          <a:p>
            <a:pPr marL="0" indent="0">
              <a:buNone/>
            </a:pPr>
            <a:r>
              <a:rPr lang="en-AU" sz="2400" dirty="0"/>
              <a:t>A fixed rate, long term </a:t>
            </a:r>
            <a:r>
              <a:rPr lang="en-AU" sz="2400" b="1" dirty="0"/>
              <a:t>solar PV &amp; battery finance solution</a:t>
            </a:r>
            <a:r>
              <a:rPr lang="en-AU" sz="2400" dirty="0"/>
              <a:t> for commercial installations, bringing power into your own hands</a:t>
            </a:r>
          </a:p>
        </p:txBody>
      </p:sp>
      <p:sp>
        <p:nvSpPr>
          <p:cNvPr id="8" name="Text Placeholder 3">
            <a:extLst>
              <a:ext uri="{FF2B5EF4-FFF2-40B4-BE49-F238E27FC236}">
                <a16:creationId xmlns:a16="http://schemas.microsoft.com/office/drawing/2014/main" id="{31AFBD1D-CD11-4BCC-BAE7-0F4D76F3BF66}"/>
              </a:ext>
            </a:extLst>
          </p:cNvPr>
          <p:cNvSpPr txBox="1">
            <a:spLocks/>
          </p:cNvSpPr>
          <p:nvPr/>
        </p:nvSpPr>
        <p:spPr>
          <a:xfrm>
            <a:off x="600890" y="3935894"/>
            <a:ext cx="3357469" cy="23394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AU" sz="2400" dirty="0"/>
              <a:t>A new way to finance environmental upgrades as part of significant </a:t>
            </a:r>
            <a:r>
              <a:rPr lang="en-AU" sz="2400" b="1" dirty="0"/>
              <a:t>renovation and repositioning</a:t>
            </a:r>
            <a:r>
              <a:rPr lang="en-AU" sz="2400" dirty="0"/>
              <a:t> projects</a:t>
            </a:r>
          </a:p>
        </p:txBody>
      </p:sp>
      <p:sp>
        <p:nvSpPr>
          <p:cNvPr id="9" name="Text Placeholder 3">
            <a:extLst>
              <a:ext uri="{FF2B5EF4-FFF2-40B4-BE49-F238E27FC236}">
                <a16:creationId xmlns:a16="http://schemas.microsoft.com/office/drawing/2014/main" id="{BF40D01C-BA5B-450F-832E-96B1A0E09C1C}"/>
              </a:ext>
            </a:extLst>
          </p:cNvPr>
          <p:cNvSpPr txBox="1">
            <a:spLocks/>
          </p:cNvSpPr>
          <p:nvPr/>
        </p:nvSpPr>
        <p:spPr>
          <a:xfrm>
            <a:off x="8373291" y="3935895"/>
            <a:ext cx="3580169" cy="27821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AU" sz="2400" dirty="0"/>
              <a:t>A flexible, long term loan for innovative environmental upgrade projects, including </a:t>
            </a:r>
            <a:r>
              <a:rPr lang="en-AU" sz="2400" b="1" dirty="0"/>
              <a:t>energy efficiency, waste management, water, retrofits and more</a:t>
            </a:r>
            <a:r>
              <a:rPr lang="en-AU" sz="2400" dirty="0"/>
              <a:t> </a:t>
            </a:r>
          </a:p>
        </p:txBody>
      </p:sp>
      <p:sp>
        <p:nvSpPr>
          <p:cNvPr id="11" name="Text Placeholder 2">
            <a:extLst>
              <a:ext uri="{FF2B5EF4-FFF2-40B4-BE49-F238E27FC236}">
                <a16:creationId xmlns:a16="http://schemas.microsoft.com/office/drawing/2014/main" id="{EF8B21C2-F633-4B54-AC12-650A6F3B9103}"/>
              </a:ext>
            </a:extLst>
          </p:cNvPr>
          <p:cNvSpPr>
            <a:spLocks noGrp="1"/>
          </p:cNvSpPr>
          <p:nvPr>
            <p:ph type="body" sz="quarter" idx="14"/>
          </p:nvPr>
        </p:nvSpPr>
        <p:spPr>
          <a:xfrm>
            <a:off x="714374" y="1154097"/>
            <a:ext cx="6017729" cy="1099691"/>
          </a:xfrm>
        </p:spPr>
        <p:txBody>
          <a:bodyPr>
            <a:noAutofit/>
          </a:bodyPr>
          <a:lstStyle/>
          <a:p>
            <a:r>
              <a:rPr lang="en-US" dirty="0">
                <a:solidFill>
                  <a:srgbClr val="40B649"/>
                </a:solidFill>
              </a:rPr>
              <a:t>A product for all businesses seeking capital and cashflow benefits</a:t>
            </a:r>
            <a:endParaRPr lang="en-AU" dirty="0"/>
          </a:p>
        </p:txBody>
      </p:sp>
      <p:pic>
        <p:nvPicPr>
          <p:cNvPr id="10" name="Picture 9" descr="A picture containing drawing&#10;&#10;Description automatically generated">
            <a:extLst>
              <a:ext uri="{FF2B5EF4-FFF2-40B4-BE49-F238E27FC236}">
                <a16:creationId xmlns:a16="http://schemas.microsoft.com/office/drawing/2014/main" id="{7DDC23FC-5998-4044-85D8-57EF5D87BC7D}"/>
              </a:ext>
            </a:extLst>
          </p:cNvPr>
          <p:cNvPicPr>
            <a:picLocks noChangeAspect="1"/>
          </p:cNvPicPr>
          <p:nvPr/>
        </p:nvPicPr>
        <p:blipFill>
          <a:blip r:embed="rId2"/>
          <a:stretch>
            <a:fillRect/>
          </a:stretch>
        </p:blipFill>
        <p:spPr>
          <a:xfrm>
            <a:off x="199121" y="2602497"/>
            <a:ext cx="3759239" cy="1411107"/>
          </a:xfrm>
          <a:prstGeom prst="rect">
            <a:avLst/>
          </a:prstGeom>
        </p:spPr>
      </p:pic>
      <p:pic>
        <p:nvPicPr>
          <p:cNvPr id="13" name="Picture 12" descr="A close up of a sign&#10;&#10;Description automatically generated">
            <a:extLst>
              <a:ext uri="{FF2B5EF4-FFF2-40B4-BE49-F238E27FC236}">
                <a16:creationId xmlns:a16="http://schemas.microsoft.com/office/drawing/2014/main" id="{BFB995DC-38C5-44FC-833A-2B478C3FF20B}"/>
              </a:ext>
            </a:extLst>
          </p:cNvPr>
          <p:cNvPicPr>
            <a:picLocks noChangeAspect="1"/>
          </p:cNvPicPr>
          <p:nvPr/>
        </p:nvPicPr>
        <p:blipFill>
          <a:blip r:embed="rId3"/>
          <a:stretch>
            <a:fillRect/>
          </a:stretch>
        </p:blipFill>
        <p:spPr>
          <a:xfrm>
            <a:off x="4085709" y="2602497"/>
            <a:ext cx="3196069" cy="1411107"/>
          </a:xfrm>
          <a:prstGeom prst="rect">
            <a:avLst/>
          </a:prstGeom>
        </p:spPr>
      </p:pic>
      <p:pic>
        <p:nvPicPr>
          <p:cNvPr id="15" name="Picture 14" descr="A close up of a sign&#10;&#10;Description automatically generated">
            <a:extLst>
              <a:ext uri="{FF2B5EF4-FFF2-40B4-BE49-F238E27FC236}">
                <a16:creationId xmlns:a16="http://schemas.microsoft.com/office/drawing/2014/main" id="{EC617ADF-48EC-41B5-B741-BD306CB85652}"/>
              </a:ext>
            </a:extLst>
          </p:cNvPr>
          <p:cNvPicPr>
            <a:picLocks noChangeAspect="1"/>
          </p:cNvPicPr>
          <p:nvPr/>
        </p:nvPicPr>
        <p:blipFill>
          <a:blip r:embed="rId4"/>
          <a:stretch>
            <a:fillRect/>
          </a:stretch>
        </p:blipFill>
        <p:spPr>
          <a:xfrm>
            <a:off x="8070134" y="2602496"/>
            <a:ext cx="3883327" cy="1411107"/>
          </a:xfrm>
          <a:prstGeom prst="rect">
            <a:avLst/>
          </a:prstGeom>
        </p:spPr>
      </p:pic>
    </p:spTree>
    <p:extLst>
      <p:ext uri="{BB962C8B-B14F-4D97-AF65-F5344CB8AC3E}">
        <p14:creationId xmlns:p14="http://schemas.microsoft.com/office/powerpoint/2010/main" val="2278368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584E104-A18F-49BC-A7C1-3AAA72299021}"/>
              </a:ext>
            </a:extLst>
          </p:cNvPr>
          <p:cNvPicPr>
            <a:picLocks noChangeAspect="1"/>
          </p:cNvPicPr>
          <p:nvPr/>
        </p:nvPicPr>
        <p:blipFill>
          <a:blip r:embed="rId2"/>
          <a:stretch>
            <a:fillRect/>
          </a:stretch>
        </p:blipFill>
        <p:spPr>
          <a:xfrm>
            <a:off x="3573194" y="1325303"/>
            <a:ext cx="9648338" cy="5427190"/>
          </a:xfrm>
          <a:prstGeom prst="rect">
            <a:avLst/>
          </a:prstGeom>
        </p:spPr>
      </p:pic>
      <p:sp>
        <p:nvSpPr>
          <p:cNvPr id="4" name="Rectangle 3">
            <a:extLst>
              <a:ext uri="{FF2B5EF4-FFF2-40B4-BE49-F238E27FC236}">
                <a16:creationId xmlns:a16="http://schemas.microsoft.com/office/drawing/2014/main" id="{D780F1B2-1EFB-4814-B102-26E9E6348BF3}"/>
              </a:ext>
            </a:extLst>
          </p:cNvPr>
          <p:cNvSpPr/>
          <p:nvPr/>
        </p:nvSpPr>
        <p:spPr>
          <a:xfrm>
            <a:off x="3573194" y="1673620"/>
            <a:ext cx="2658697" cy="5184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CF35814A-1057-4662-855E-52A9FB45B90A}"/>
              </a:ext>
            </a:extLst>
          </p:cNvPr>
          <p:cNvSpPr/>
          <p:nvPr/>
        </p:nvSpPr>
        <p:spPr>
          <a:xfrm>
            <a:off x="483086" y="2331604"/>
            <a:ext cx="5153626" cy="3338799"/>
          </a:xfrm>
          <a:prstGeom prst="rect">
            <a:avLst/>
          </a:prstGeom>
          <a:solidFill>
            <a:schemeClr val="bg1"/>
          </a:solidFill>
        </p:spPr>
        <p:txBody>
          <a:bodyPr wrap="square" anchor="t">
            <a:spAutoFit/>
          </a:bodyPr>
          <a:lstStyle/>
          <a:p>
            <a:pPr marL="342900" lvl="0" indent="-342900">
              <a:lnSpc>
                <a:spcPct val="107000"/>
              </a:lnSpc>
              <a:spcAft>
                <a:spcPts val="0"/>
              </a:spcAft>
              <a:buFont typeface="Symbol" panose="05050102010706020507" pitchFamily="18" charset="2"/>
              <a:buChar char=""/>
            </a:pPr>
            <a:r>
              <a:rPr lang="en-AU" sz="240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Fixed quarterly repayments to local council</a:t>
            </a:r>
          </a:p>
          <a:p>
            <a:pPr marL="342900" lvl="0" indent="-342900">
              <a:lnSpc>
                <a:spcPct val="107000"/>
              </a:lnSpc>
              <a:spcAft>
                <a:spcPts val="0"/>
              </a:spcAft>
              <a:buFont typeface="Symbol" panose="05050102010706020507" pitchFamily="18" charset="2"/>
              <a:buChar char=""/>
            </a:pPr>
            <a:r>
              <a:rPr lang="en-AU" sz="240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Loan terms of up to 20 years to maximise cashflow</a:t>
            </a:r>
          </a:p>
          <a:p>
            <a:pPr marL="342900" lvl="0" indent="-342900">
              <a:lnSpc>
                <a:spcPct val="107000"/>
              </a:lnSpc>
              <a:spcAft>
                <a:spcPts val="0"/>
              </a:spcAft>
              <a:buFont typeface="Symbol" panose="05050102010706020507" pitchFamily="18" charset="2"/>
              <a:buChar char=""/>
            </a:pPr>
            <a:r>
              <a:rPr lang="en-AU" sz="240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Loan tied to building, not owner</a:t>
            </a:r>
          </a:p>
          <a:p>
            <a:pPr marL="342900" indent="-342900">
              <a:lnSpc>
                <a:spcPct val="107000"/>
              </a:lnSpc>
              <a:spcAft>
                <a:spcPts val="800"/>
              </a:spcAft>
              <a:buFont typeface="Symbol" panose="05050102010706020507" pitchFamily="18" charset="2"/>
              <a:buChar char=""/>
            </a:pPr>
            <a:r>
              <a:rPr lang="en-AU" sz="2400">
                <a:solidFill>
                  <a:schemeClr val="tx1">
                    <a:lumMod val="50000"/>
                    <a:lumOff val="50000"/>
                  </a:schemeClr>
                </a:solidFill>
                <a:latin typeface="Calibri"/>
                <a:ea typeface="Calibri" panose="020F0502020204030204" pitchFamily="34" charset="0"/>
                <a:cs typeface="Times New Roman"/>
              </a:rPr>
              <a:t>No deposit </a:t>
            </a:r>
          </a:p>
          <a:p>
            <a:pPr marL="342900" indent="-342900">
              <a:lnSpc>
                <a:spcPct val="107000"/>
              </a:lnSpc>
              <a:spcAft>
                <a:spcPts val="800"/>
              </a:spcAft>
              <a:buFont typeface="Symbol" panose="05050102010706020507" pitchFamily="18" charset="2"/>
              <a:buChar char=""/>
            </a:pPr>
            <a:r>
              <a:rPr lang="en-AU" sz="2400">
                <a:solidFill>
                  <a:schemeClr val="tx1">
                    <a:lumMod val="50000"/>
                    <a:lumOff val="50000"/>
                  </a:schemeClr>
                </a:solidFill>
                <a:latin typeface="Calibri"/>
                <a:ea typeface="Calibri" panose="020F0502020204030204" pitchFamily="34" charset="0"/>
                <a:cs typeface="Times New Roman"/>
              </a:rPr>
              <a:t>No additional personal security required</a:t>
            </a:r>
            <a:endParaRPr lang="en-AU" sz="1600">
              <a:solidFill>
                <a:schemeClr val="tx1">
                  <a:lumMod val="50000"/>
                  <a:lumOff val="50000"/>
                </a:schemeClr>
              </a:solidFill>
              <a:latin typeface="Calibri"/>
              <a:cs typeface="Times New Roman"/>
            </a:endParaRPr>
          </a:p>
        </p:txBody>
      </p:sp>
      <p:sp>
        <p:nvSpPr>
          <p:cNvPr id="6" name="Rectangle 5">
            <a:extLst>
              <a:ext uri="{FF2B5EF4-FFF2-40B4-BE49-F238E27FC236}">
                <a16:creationId xmlns:a16="http://schemas.microsoft.com/office/drawing/2014/main" id="{0297A4AB-F1B9-4107-81BE-76BF1FAA9E31}"/>
              </a:ext>
            </a:extLst>
          </p:cNvPr>
          <p:cNvSpPr/>
          <p:nvPr/>
        </p:nvSpPr>
        <p:spPr>
          <a:xfrm>
            <a:off x="11629197" y="1673621"/>
            <a:ext cx="562803" cy="5050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5D8F4D97-8A4A-4C02-A126-A29DE28956D8}"/>
              </a:ext>
            </a:extLst>
          </p:cNvPr>
          <p:cNvSpPr/>
          <p:nvPr/>
        </p:nvSpPr>
        <p:spPr>
          <a:xfrm rot="5400000">
            <a:off x="8795776" y="3461777"/>
            <a:ext cx="696443" cy="6096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27A5BFFE-CD32-44BE-9F31-5DD863399E96}"/>
              </a:ext>
            </a:extLst>
          </p:cNvPr>
          <p:cNvSpPr/>
          <p:nvPr/>
        </p:nvSpPr>
        <p:spPr>
          <a:xfrm rot="5400000">
            <a:off x="8681404" y="-1274170"/>
            <a:ext cx="925189" cy="6096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descr="A close up of a sign&#10;&#10;Description automatically generated">
            <a:extLst>
              <a:ext uri="{FF2B5EF4-FFF2-40B4-BE49-F238E27FC236}">
                <a16:creationId xmlns:a16="http://schemas.microsoft.com/office/drawing/2014/main" id="{2887E435-2F02-415A-8DA1-22502586898B}"/>
              </a:ext>
            </a:extLst>
          </p:cNvPr>
          <p:cNvPicPr>
            <a:picLocks noChangeAspect="1"/>
          </p:cNvPicPr>
          <p:nvPr/>
        </p:nvPicPr>
        <p:blipFill>
          <a:blip r:embed="rId3"/>
          <a:stretch>
            <a:fillRect/>
          </a:stretch>
        </p:blipFill>
        <p:spPr>
          <a:xfrm>
            <a:off x="118620" y="591505"/>
            <a:ext cx="3196069" cy="1411107"/>
          </a:xfrm>
          <a:prstGeom prst="rect">
            <a:avLst/>
          </a:prstGeom>
        </p:spPr>
      </p:pic>
    </p:spTree>
    <p:extLst>
      <p:ext uri="{BB962C8B-B14F-4D97-AF65-F5344CB8AC3E}">
        <p14:creationId xmlns:p14="http://schemas.microsoft.com/office/powerpoint/2010/main" val="1750182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DA4F899-B0E8-4623-B030-ED2152D2E888}"/>
              </a:ext>
            </a:extLst>
          </p:cNvPr>
          <p:cNvGrpSpPr/>
          <p:nvPr/>
        </p:nvGrpSpPr>
        <p:grpSpPr>
          <a:xfrm>
            <a:off x="5705569" y="1"/>
            <a:ext cx="6486430" cy="6863748"/>
            <a:chOff x="7614742" y="0"/>
            <a:chExt cx="8641330" cy="9143999"/>
          </a:xfrm>
        </p:grpSpPr>
        <p:sp>
          <p:nvSpPr>
            <p:cNvPr id="4" name="object 2">
              <a:extLst>
                <a:ext uri="{FF2B5EF4-FFF2-40B4-BE49-F238E27FC236}">
                  <a16:creationId xmlns:a16="http://schemas.microsoft.com/office/drawing/2014/main" id="{BEF7C237-101A-444F-AAC3-AC94392FDB40}"/>
                </a:ext>
              </a:extLst>
            </p:cNvPr>
            <p:cNvSpPr/>
            <p:nvPr/>
          </p:nvSpPr>
          <p:spPr>
            <a:xfrm>
              <a:off x="7614742" y="93264"/>
              <a:ext cx="8641257" cy="9050735"/>
            </a:xfrm>
            <a:prstGeom prst="rect">
              <a:avLst/>
            </a:prstGeom>
            <a:blipFill>
              <a:blip r:embed="rId2" cstate="print"/>
              <a:stretch>
                <a:fillRect/>
              </a:stretch>
            </a:blipFill>
          </p:spPr>
          <p:txBody>
            <a:bodyPr wrap="square" lIns="0" tIns="0" rIns="0" bIns="0" rtlCol="0"/>
            <a:lstStyle/>
            <a:p>
              <a:endParaRPr/>
            </a:p>
          </p:txBody>
        </p:sp>
        <p:sp>
          <p:nvSpPr>
            <p:cNvPr id="5" name="object 3">
              <a:extLst>
                <a:ext uri="{FF2B5EF4-FFF2-40B4-BE49-F238E27FC236}">
                  <a16:creationId xmlns:a16="http://schemas.microsoft.com/office/drawing/2014/main" id="{54446401-08AA-400E-80B4-B881F1669522}"/>
                </a:ext>
              </a:extLst>
            </p:cNvPr>
            <p:cNvSpPr/>
            <p:nvPr/>
          </p:nvSpPr>
          <p:spPr>
            <a:xfrm>
              <a:off x="12006017" y="0"/>
              <a:ext cx="4250055" cy="9029700"/>
            </a:xfrm>
            <a:custGeom>
              <a:avLst/>
              <a:gdLst/>
              <a:ahLst/>
              <a:cxnLst/>
              <a:rect l="l" t="t" r="r" b="b"/>
              <a:pathLst>
                <a:path w="4250055" h="9029700">
                  <a:moveTo>
                    <a:pt x="4249978" y="0"/>
                  </a:moveTo>
                  <a:lnTo>
                    <a:pt x="62992" y="0"/>
                  </a:lnTo>
                  <a:lnTo>
                    <a:pt x="0" y="112356"/>
                  </a:lnTo>
                  <a:lnTo>
                    <a:pt x="4249978" y="9029166"/>
                  </a:lnTo>
                  <a:lnTo>
                    <a:pt x="4249978" y="0"/>
                  </a:lnTo>
                  <a:close/>
                </a:path>
              </a:pathLst>
            </a:custGeom>
            <a:solidFill>
              <a:srgbClr val="31B5C1"/>
            </a:solidFill>
          </p:spPr>
          <p:txBody>
            <a:bodyPr wrap="square" lIns="0" tIns="0" rIns="0" bIns="0" rtlCol="0"/>
            <a:lstStyle/>
            <a:p>
              <a:endParaRPr/>
            </a:p>
          </p:txBody>
        </p:sp>
      </p:grpSp>
      <p:pic>
        <p:nvPicPr>
          <p:cNvPr id="6" name="Picture 5" descr="A close up of a sign&#10;&#10;Description automatically generated">
            <a:extLst>
              <a:ext uri="{FF2B5EF4-FFF2-40B4-BE49-F238E27FC236}">
                <a16:creationId xmlns:a16="http://schemas.microsoft.com/office/drawing/2014/main" id="{19328DFA-AE5D-4F74-8FB7-60C87F3AE8EC}"/>
              </a:ext>
            </a:extLst>
          </p:cNvPr>
          <p:cNvPicPr>
            <a:picLocks noChangeAspect="1"/>
          </p:cNvPicPr>
          <p:nvPr/>
        </p:nvPicPr>
        <p:blipFill>
          <a:blip r:embed="rId3"/>
          <a:stretch>
            <a:fillRect/>
          </a:stretch>
        </p:blipFill>
        <p:spPr>
          <a:xfrm>
            <a:off x="0" y="70008"/>
            <a:ext cx="3883327" cy="1411107"/>
          </a:xfrm>
          <a:prstGeom prst="rect">
            <a:avLst/>
          </a:prstGeom>
        </p:spPr>
      </p:pic>
      <p:sp>
        <p:nvSpPr>
          <p:cNvPr id="7" name="Rectangle 6">
            <a:extLst>
              <a:ext uri="{FF2B5EF4-FFF2-40B4-BE49-F238E27FC236}">
                <a16:creationId xmlns:a16="http://schemas.microsoft.com/office/drawing/2014/main" id="{C3378507-6063-4D0F-B371-0FAB704B3181}"/>
              </a:ext>
            </a:extLst>
          </p:cNvPr>
          <p:cNvSpPr/>
          <p:nvPr/>
        </p:nvSpPr>
        <p:spPr>
          <a:xfrm>
            <a:off x="142215" y="1851564"/>
            <a:ext cx="6897412" cy="3230628"/>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AU" sz="3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Solar, water and auxiliary upgrades</a:t>
            </a:r>
          </a:p>
          <a:p>
            <a:pPr marL="342900" lvl="0" indent="-342900">
              <a:lnSpc>
                <a:spcPct val="107000"/>
              </a:lnSpc>
              <a:spcAft>
                <a:spcPts val="0"/>
              </a:spcAft>
              <a:buFont typeface="Symbol" panose="05050102010706020507" pitchFamily="18" charset="2"/>
              <a:buChar char=""/>
            </a:pPr>
            <a:r>
              <a:rPr lang="en-AU" sz="3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Loan terms of up to 20 years to maximise cashflow</a:t>
            </a:r>
          </a:p>
          <a:p>
            <a:pPr marL="342900" lvl="0" indent="-342900">
              <a:lnSpc>
                <a:spcPct val="107000"/>
              </a:lnSpc>
              <a:spcAft>
                <a:spcPts val="0"/>
              </a:spcAft>
              <a:buFont typeface="Symbol" panose="05050102010706020507" pitchFamily="18" charset="2"/>
              <a:buChar char=""/>
            </a:pPr>
            <a:r>
              <a:rPr lang="en-AU" sz="3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Loan tied to building, not owner</a:t>
            </a:r>
          </a:p>
          <a:p>
            <a:pPr marL="342900" lvl="0" indent="-342900">
              <a:lnSpc>
                <a:spcPct val="107000"/>
              </a:lnSpc>
              <a:spcAft>
                <a:spcPts val="800"/>
              </a:spcAft>
              <a:buFont typeface="Symbol" panose="05050102010706020507" pitchFamily="18" charset="2"/>
              <a:buChar char=""/>
            </a:pPr>
            <a:r>
              <a:rPr lang="en-AU" sz="3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No deposit or additional personal security required</a:t>
            </a:r>
          </a:p>
        </p:txBody>
      </p:sp>
    </p:spTree>
    <p:extLst>
      <p:ext uri="{BB962C8B-B14F-4D97-AF65-F5344CB8AC3E}">
        <p14:creationId xmlns:p14="http://schemas.microsoft.com/office/powerpoint/2010/main" val="215608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027764-8E4C-498D-9657-DCC7E2B7EFF3}"/>
              </a:ext>
            </a:extLst>
          </p:cNvPr>
          <p:cNvPicPr>
            <a:picLocks noChangeAspect="1"/>
          </p:cNvPicPr>
          <p:nvPr/>
        </p:nvPicPr>
        <p:blipFill rotWithShape="1">
          <a:blip r:embed="rId2"/>
          <a:srcRect t="1119" r="1199"/>
          <a:stretch/>
        </p:blipFill>
        <p:spPr>
          <a:xfrm>
            <a:off x="5655886" y="-5532"/>
            <a:ext cx="6536114" cy="6863531"/>
          </a:xfrm>
          <a:prstGeom prst="rect">
            <a:avLst/>
          </a:prstGeom>
        </p:spPr>
      </p:pic>
      <p:sp>
        <p:nvSpPr>
          <p:cNvPr id="6" name="Rectangle 5">
            <a:extLst>
              <a:ext uri="{FF2B5EF4-FFF2-40B4-BE49-F238E27FC236}">
                <a16:creationId xmlns:a16="http://schemas.microsoft.com/office/drawing/2014/main" id="{55240D80-82A8-4C6B-B276-660E82471C2C}"/>
              </a:ext>
            </a:extLst>
          </p:cNvPr>
          <p:cNvSpPr/>
          <p:nvPr/>
        </p:nvSpPr>
        <p:spPr>
          <a:xfrm>
            <a:off x="217118" y="2395181"/>
            <a:ext cx="6910192" cy="2554545"/>
          </a:xfrm>
          <a:prstGeom prst="rect">
            <a:avLst/>
          </a:prstGeom>
        </p:spPr>
        <p:txBody>
          <a:bodyPr wrap="square">
            <a:spAutoFit/>
          </a:bodyPr>
          <a:lstStyle/>
          <a:p>
            <a:pPr marL="571500" indent="-571500">
              <a:buFont typeface="Arial" panose="020B0604020202020204" pitchFamily="34" charset="0"/>
              <a:buChar char="•"/>
            </a:pPr>
            <a:r>
              <a:rPr lang="en-AU" sz="3200" dirty="0">
                <a:solidFill>
                  <a:schemeClr val="tx1">
                    <a:lumMod val="50000"/>
                    <a:lumOff val="50000"/>
                  </a:schemeClr>
                </a:solidFill>
              </a:rPr>
              <a:t>Replace expensive debt or equity</a:t>
            </a:r>
          </a:p>
          <a:p>
            <a:pPr marL="571500" indent="-571500">
              <a:buFont typeface="Arial" panose="020B0604020202020204" pitchFamily="34" charset="0"/>
              <a:buChar char="•"/>
            </a:pPr>
            <a:r>
              <a:rPr lang="en-AU" sz="3200" dirty="0">
                <a:solidFill>
                  <a:schemeClr val="tx1">
                    <a:lumMod val="50000"/>
                    <a:lumOff val="50000"/>
                  </a:schemeClr>
                </a:solidFill>
              </a:rPr>
              <a:t>Decrease financial risk</a:t>
            </a:r>
          </a:p>
          <a:p>
            <a:pPr marL="571500" indent="-571500">
              <a:buFont typeface="Arial" panose="020B0604020202020204" pitchFamily="34" charset="0"/>
              <a:buChar char="•"/>
            </a:pPr>
            <a:r>
              <a:rPr lang="en-AU" sz="3200" dirty="0">
                <a:solidFill>
                  <a:schemeClr val="tx1">
                    <a:lumMod val="50000"/>
                    <a:lumOff val="50000"/>
                  </a:schemeClr>
                </a:solidFill>
              </a:rPr>
              <a:t>Loan terms of up to 20 years</a:t>
            </a:r>
          </a:p>
          <a:p>
            <a:pPr marL="571500" indent="-571500">
              <a:buFont typeface="Arial" panose="020B0604020202020204" pitchFamily="34" charset="0"/>
              <a:buChar char="•"/>
            </a:pPr>
            <a:r>
              <a:rPr lang="en-AU" sz="3200" dirty="0">
                <a:solidFill>
                  <a:schemeClr val="tx1">
                    <a:lumMod val="50000"/>
                    <a:lumOff val="50000"/>
                  </a:schemeClr>
                </a:solidFill>
              </a:rPr>
              <a:t>Improve environmental outcomes</a:t>
            </a:r>
          </a:p>
          <a:p>
            <a:pPr marL="571500" indent="-571500">
              <a:buFont typeface="Arial" panose="020B0604020202020204" pitchFamily="34" charset="0"/>
              <a:buChar char="•"/>
            </a:pPr>
            <a:r>
              <a:rPr lang="en-AU" sz="3200" dirty="0">
                <a:solidFill>
                  <a:schemeClr val="tx1">
                    <a:lumMod val="50000"/>
                    <a:lumOff val="50000"/>
                  </a:schemeClr>
                </a:solidFill>
              </a:rPr>
              <a:t>No repayment up to two years</a:t>
            </a:r>
          </a:p>
        </p:txBody>
      </p:sp>
      <p:pic>
        <p:nvPicPr>
          <p:cNvPr id="7" name="Picture 6" descr="A picture containing drawing&#10;&#10;Description automatically generated">
            <a:extLst>
              <a:ext uri="{FF2B5EF4-FFF2-40B4-BE49-F238E27FC236}">
                <a16:creationId xmlns:a16="http://schemas.microsoft.com/office/drawing/2014/main" id="{DDF1FFE2-9A93-4A36-99F0-747D679F35B9}"/>
              </a:ext>
            </a:extLst>
          </p:cNvPr>
          <p:cNvPicPr>
            <a:picLocks noChangeAspect="1"/>
          </p:cNvPicPr>
          <p:nvPr/>
        </p:nvPicPr>
        <p:blipFill>
          <a:blip r:embed="rId3"/>
          <a:stretch>
            <a:fillRect/>
          </a:stretch>
        </p:blipFill>
        <p:spPr>
          <a:xfrm>
            <a:off x="98913" y="560754"/>
            <a:ext cx="3759239" cy="1411107"/>
          </a:xfrm>
          <a:prstGeom prst="rect">
            <a:avLst/>
          </a:prstGeom>
        </p:spPr>
      </p:pic>
    </p:spTree>
    <p:extLst>
      <p:ext uri="{BB962C8B-B14F-4D97-AF65-F5344CB8AC3E}">
        <p14:creationId xmlns:p14="http://schemas.microsoft.com/office/powerpoint/2010/main" val="425334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2E6766-4679-42A7-A2B0-99176EEB351A}"/>
              </a:ext>
            </a:extLst>
          </p:cNvPr>
          <p:cNvSpPr>
            <a:spLocks noGrp="1"/>
          </p:cNvSpPr>
          <p:nvPr>
            <p:ph type="body" sz="quarter" idx="13"/>
          </p:nvPr>
        </p:nvSpPr>
        <p:spPr/>
        <p:txBody>
          <a:bodyPr>
            <a:normAutofit fontScale="92500"/>
          </a:bodyPr>
          <a:lstStyle/>
          <a:p>
            <a:r>
              <a:rPr lang="en-AU" dirty="0"/>
              <a:t>COUNCIL PARTNERS</a:t>
            </a:r>
          </a:p>
        </p:txBody>
      </p:sp>
      <p:pic>
        <p:nvPicPr>
          <p:cNvPr id="5" name="Picture 4">
            <a:extLst>
              <a:ext uri="{FF2B5EF4-FFF2-40B4-BE49-F238E27FC236}">
                <a16:creationId xmlns:a16="http://schemas.microsoft.com/office/drawing/2014/main" id="{E9F2C07C-21DF-46F7-8BD2-7203D5098458}"/>
              </a:ext>
            </a:extLst>
          </p:cNvPr>
          <p:cNvPicPr>
            <a:picLocks noChangeAspect="1"/>
          </p:cNvPicPr>
          <p:nvPr/>
        </p:nvPicPr>
        <p:blipFill>
          <a:blip r:embed="rId2"/>
          <a:stretch>
            <a:fillRect/>
          </a:stretch>
        </p:blipFill>
        <p:spPr>
          <a:xfrm>
            <a:off x="161439" y="3507759"/>
            <a:ext cx="3700456" cy="2698432"/>
          </a:xfrm>
          <a:prstGeom prst="rect">
            <a:avLst/>
          </a:prstGeom>
        </p:spPr>
      </p:pic>
      <p:sp>
        <p:nvSpPr>
          <p:cNvPr id="6" name="Text Placeholder 3">
            <a:extLst>
              <a:ext uri="{FF2B5EF4-FFF2-40B4-BE49-F238E27FC236}">
                <a16:creationId xmlns:a16="http://schemas.microsoft.com/office/drawing/2014/main" id="{D2757C70-27C5-4E5C-AB39-544365ED5A80}"/>
              </a:ext>
            </a:extLst>
          </p:cNvPr>
          <p:cNvSpPr txBox="1">
            <a:spLocks/>
          </p:cNvSpPr>
          <p:nvPr/>
        </p:nvSpPr>
        <p:spPr>
          <a:xfrm>
            <a:off x="161439" y="2307912"/>
            <a:ext cx="3700456" cy="15841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b="1" dirty="0"/>
              <a:t>Victoria</a:t>
            </a:r>
          </a:p>
          <a:p>
            <a:r>
              <a:rPr lang="en-US" dirty="0"/>
              <a:t>35 Councils (78)</a:t>
            </a:r>
          </a:p>
        </p:txBody>
      </p:sp>
      <p:sp>
        <p:nvSpPr>
          <p:cNvPr id="8" name="Text Placeholder 3">
            <a:extLst>
              <a:ext uri="{FF2B5EF4-FFF2-40B4-BE49-F238E27FC236}">
                <a16:creationId xmlns:a16="http://schemas.microsoft.com/office/drawing/2014/main" id="{E76CD615-2EA5-4A1A-9120-7FCADD0C5DFC}"/>
              </a:ext>
            </a:extLst>
          </p:cNvPr>
          <p:cNvSpPr txBox="1">
            <a:spLocks/>
          </p:cNvSpPr>
          <p:nvPr/>
        </p:nvSpPr>
        <p:spPr>
          <a:xfrm>
            <a:off x="4126939" y="2307914"/>
            <a:ext cx="3745542" cy="15729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b="1" dirty="0"/>
              <a:t>NSW</a:t>
            </a:r>
          </a:p>
          <a:p>
            <a:r>
              <a:rPr lang="en-US" dirty="0"/>
              <a:t>6 Councils (128)</a:t>
            </a:r>
          </a:p>
        </p:txBody>
      </p:sp>
      <p:sp>
        <p:nvSpPr>
          <p:cNvPr id="10" name="Text Placeholder 3">
            <a:extLst>
              <a:ext uri="{FF2B5EF4-FFF2-40B4-BE49-F238E27FC236}">
                <a16:creationId xmlns:a16="http://schemas.microsoft.com/office/drawing/2014/main" id="{F4BB6AE3-CB4A-412F-ABFF-3EEDF7A8DF9A}"/>
              </a:ext>
            </a:extLst>
          </p:cNvPr>
          <p:cNvSpPr txBox="1">
            <a:spLocks/>
          </p:cNvSpPr>
          <p:nvPr/>
        </p:nvSpPr>
        <p:spPr>
          <a:xfrm>
            <a:off x="8335009" y="2307912"/>
            <a:ext cx="3695552" cy="15729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b="1" dirty="0"/>
              <a:t>SA</a:t>
            </a:r>
          </a:p>
          <a:p>
            <a:r>
              <a:rPr lang="en-US"/>
              <a:t>6 </a:t>
            </a:r>
            <a:r>
              <a:rPr lang="en-US" dirty="0"/>
              <a:t>Councils (73)</a:t>
            </a:r>
          </a:p>
        </p:txBody>
      </p:sp>
      <p:pic>
        <p:nvPicPr>
          <p:cNvPr id="3" name="Picture 2">
            <a:extLst>
              <a:ext uri="{FF2B5EF4-FFF2-40B4-BE49-F238E27FC236}">
                <a16:creationId xmlns:a16="http://schemas.microsoft.com/office/drawing/2014/main" id="{B29F6F5E-886A-4B37-89F8-493386A41720}"/>
              </a:ext>
            </a:extLst>
          </p:cNvPr>
          <p:cNvPicPr>
            <a:picLocks noChangeAspect="1"/>
          </p:cNvPicPr>
          <p:nvPr/>
        </p:nvPicPr>
        <p:blipFill rotWithShape="1">
          <a:blip r:embed="rId3"/>
          <a:srcRect l="4710"/>
          <a:stretch/>
        </p:blipFill>
        <p:spPr>
          <a:xfrm>
            <a:off x="8182611" y="3507760"/>
            <a:ext cx="3700456" cy="2698432"/>
          </a:xfrm>
          <a:prstGeom prst="rect">
            <a:avLst/>
          </a:prstGeom>
        </p:spPr>
      </p:pic>
      <p:pic>
        <p:nvPicPr>
          <p:cNvPr id="4" name="Picture 3">
            <a:extLst>
              <a:ext uri="{FF2B5EF4-FFF2-40B4-BE49-F238E27FC236}">
                <a16:creationId xmlns:a16="http://schemas.microsoft.com/office/drawing/2014/main" id="{5F21E9B1-7DCB-4206-A791-61FFE438EF33}"/>
              </a:ext>
            </a:extLst>
          </p:cNvPr>
          <p:cNvPicPr>
            <a:picLocks noChangeAspect="1"/>
          </p:cNvPicPr>
          <p:nvPr/>
        </p:nvPicPr>
        <p:blipFill rotWithShape="1">
          <a:blip r:embed="rId4"/>
          <a:srcRect b="17056"/>
          <a:stretch/>
        </p:blipFill>
        <p:spPr>
          <a:xfrm>
            <a:off x="4169483" y="3496541"/>
            <a:ext cx="3705540" cy="2698432"/>
          </a:xfrm>
          <a:prstGeom prst="rect">
            <a:avLst/>
          </a:prstGeom>
        </p:spPr>
      </p:pic>
    </p:spTree>
    <p:extLst>
      <p:ext uri="{BB962C8B-B14F-4D97-AF65-F5344CB8AC3E}">
        <p14:creationId xmlns:p14="http://schemas.microsoft.com/office/powerpoint/2010/main" val="2831981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FDDD0C-C4AE-4AC8-AF38-98F30FE6B4FB}"/>
              </a:ext>
            </a:extLst>
          </p:cNvPr>
          <p:cNvSpPr>
            <a:spLocks noGrp="1"/>
          </p:cNvSpPr>
          <p:nvPr>
            <p:ph type="body" sz="quarter" idx="13"/>
          </p:nvPr>
        </p:nvSpPr>
        <p:spPr/>
        <p:txBody>
          <a:bodyPr/>
          <a:lstStyle/>
          <a:p>
            <a:r>
              <a:rPr lang="en-AU" dirty="0"/>
              <a:t>CASE STUDY</a:t>
            </a:r>
          </a:p>
        </p:txBody>
      </p:sp>
      <p:sp>
        <p:nvSpPr>
          <p:cNvPr id="3" name="Text Placeholder 2">
            <a:extLst>
              <a:ext uri="{FF2B5EF4-FFF2-40B4-BE49-F238E27FC236}">
                <a16:creationId xmlns:a16="http://schemas.microsoft.com/office/drawing/2014/main" id="{ADD441F7-2613-496E-818A-726599466690}"/>
              </a:ext>
            </a:extLst>
          </p:cNvPr>
          <p:cNvSpPr>
            <a:spLocks noGrp="1"/>
          </p:cNvSpPr>
          <p:nvPr>
            <p:ph type="body" sz="quarter" idx="14"/>
          </p:nvPr>
        </p:nvSpPr>
        <p:spPr>
          <a:xfrm>
            <a:off x="379615" y="1049221"/>
            <a:ext cx="4148570" cy="914400"/>
          </a:xfrm>
        </p:spPr>
        <p:txBody>
          <a:bodyPr/>
          <a:lstStyle/>
          <a:p>
            <a:r>
              <a:rPr lang="en-AU" dirty="0"/>
              <a:t>Hussey &amp; Co</a:t>
            </a:r>
          </a:p>
        </p:txBody>
      </p:sp>
      <p:sp>
        <p:nvSpPr>
          <p:cNvPr id="7" name="Rectangle 6">
            <a:extLst>
              <a:ext uri="{FF2B5EF4-FFF2-40B4-BE49-F238E27FC236}">
                <a16:creationId xmlns:a16="http://schemas.microsoft.com/office/drawing/2014/main" id="{2D99045D-501D-47C8-BEF4-D402197309DB}"/>
              </a:ext>
            </a:extLst>
          </p:cNvPr>
          <p:cNvSpPr/>
          <p:nvPr/>
        </p:nvSpPr>
        <p:spPr>
          <a:xfrm>
            <a:off x="379615" y="1584666"/>
            <a:ext cx="6759416" cy="5056128"/>
          </a:xfrm>
          <a:prstGeom prst="rect">
            <a:avLst/>
          </a:prstGeom>
        </p:spPr>
        <p:txBody>
          <a:bodyPr wrap="square">
            <a:spAutoFit/>
          </a:bodyPr>
          <a:lstStyle/>
          <a:p>
            <a:pPr>
              <a:lnSpc>
                <a:spcPct val="120000"/>
              </a:lnSpc>
            </a:pPr>
            <a:r>
              <a:rPr lang="en-US" b="1" dirty="0">
                <a:solidFill>
                  <a:schemeClr val="tx1">
                    <a:lumMod val="50000"/>
                    <a:lumOff val="50000"/>
                  </a:schemeClr>
                </a:solidFill>
              </a:rPr>
              <a:t>Council				Partner</a:t>
            </a:r>
          </a:p>
          <a:p>
            <a:pPr>
              <a:lnSpc>
                <a:spcPct val="120000"/>
              </a:lnSpc>
            </a:pPr>
            <a:r>
              <a:rPr lang="en-US" dirty="0">
                <a:solidFill>
                  <a:schemeClr val="tx1">
                    <a:lumMod val="50000"/>
                    <a:lumOff val="50000"/>
                  </a:schemeClr>
                </a:solidFill>
              </a:rPr>
              <a:t>Mornington Peninsula Shire		Cherry Energy Solutions</a:t>
            </a:r>
            <a:endParaRPr lang="en-US" b="1" dirty="0">
              <a:solidFill>
                <a:schemeClr val="tx1">
                  <a:lumMod val="50000"/>
                  <a:lumOff val="50000"/>
                </a:schemeClr>
              </a:solidFill>
            </a:endParaRPr>
          </a:p>
          <a:p>
            <a:pPr>
              <a:lnSpc>
                <a:spcPct val="120000"/>
              </a:lnSpc>
            </a:pPr>
            <a:r>
              <a:rPr lang="en-US" b="1" dirty="0">
                <a:solidFill>
                  <a:schemeClr val="tx1">
                    <a:lumMod val="50000"/>
                    <a:lumOff val="50000"/>
                  </a:schemeClr>
                </a:solidFill>
              </a:rPr>
              <a:t>Project Overview</a:t>
            </a:r>
          </a:p>
          <a:p>
            <a:pPr>
              <a:lnSpc>
                <a:spcPct val="120000"/>
              </a:lnSpc>
            </a:pPr>
            <a:r>
              <a:rPr lang="en-US" dirty="0">
                <a:solidFill>
                  <a:schemeClr val="tx1">
                    <a:lumMod val="50000"/>
                    <a:lumOff val="50000"/>
                  </a:schemeClr>
                </a:solidFill>
              </a:rPr>
              <a:t>Hussey &amp; Co is a lettuce farm. With 74 acres &amp; multiple industrial processing facilities, it relies heavily on energy to stay in business.</a:t>
            </a:r>
          </a:p>
          <a:p>
            <a:pPr>
              <a:lnSpc>
                <a:spcPct val="120000"/>
              </a:lnSpc>
            </a:pPr>
            <a:r>
              <a:rPr lang="en-US" b="1" dirty="0">
                <a:solidFill>
                  <a:schemeClr val="tx1">
                    <a:lumMod val="50000"/>
                    <a:lumOff val="50000"/>
                  </a:schemeClr>
                </a:solidFill>
              </a:rPr>
              <a:t>Upgrade details</a:t>
            </a:r>
          </a:p>
          <a:p>
            <a:pPr>
              <a:lnSpc>
                <a:spcPct val="120000"/>
              </a:lnSpc>
            </a:pPr>
            <a:r>
              <a:rPr lang="en-US" dirty="0">
                <a:solidFill>
                  <a:schemeClr val="tx1">
                    <a:lumMod val="50000"/>
                    <a:lumOff val="50000"/>
                  </a:schemeClr>
                </a:solidFill>
              </a:rPr>
              <a:t>After initially installing a roof-mounted system and </a:t>
            </a:r>
            <a:r>
              <a:rPr lang="en-US" dirty="0" err="1">
                <a:solidFill>
                  <a:schemeClr val="tx1">
                    <a:lumMod val="50000"/>
                    <a:lumOff val="50000"/>
                  </a:schemeClr>
                </a:solidFill>
              </a:rPr>
              <a:t>realising</a:t>
            </a:r>
            <a:r>
              <a:rPr lang="en-US" dirty="0">
                <a:solidFill>
                  <a:schemeClr val="tx1">
                    <a:lumMod val="50000"/>
                    <a:lumOff val="50000"/>
                  </a:schemeClr>
                </a:solidFill>
              </a:rPr>
              <a:t> the savings, Hussey &amp; Co decided to take out another EUA almost immediately for a ground-mounted system.</a:t>
            </a:r>
          </a:p>
          <a:p>
            <a:pPr marL="285750" indent="-285750">
              <a:lnSpc>
                <a:spcPct val="120000"/>
              </a:lnSpc>
              <a:buFont typeface="Arial" panose="020B0604020202020204" pitchFamily="34" charset="0"/>
              <a:buChar char="•"/>
            </a:pPr>
            <a:r>
              <a:rPr lang="en-US" dirty="0">
                <a:solidFill>
                  <a:schemeClr val="tx1">
                    <a:lumMod val="50000"/>
                    <a:lumOff val="50000"/>
                  </a:schemeClr>
                </a:solidFill>
              </a:rPr>
              <a:t>Stage 1: 99.64kW system</a:t>
            </a:r>
          </a:p>
          <a:p>
            <a:pPr marL="285750" indent="-285750">
              <a:lnSpc>
                <a:spcPct val="120000"/>
              </a:lnSpc>
              <a:buFont typeface="Arial" panose="020B0604020202020204" pitchFamily="34" charset="0"/>
              <a:buChar char="•"/>
            </a:pPr>
            <a:r>
              <a:rPr lang="en-US" dirty="0">
                <a:solidFill>
                  <a:schemeClr val="tx1">
                    <a:lumMod val="50000"/>
                    <a:lumOff val="50000"/>
                  </a:schemeClr>
                </a:solidFill>
              </a:rPr>
              <a:t>Stage 2: 505kW system</a:t>
            </a:r>
          </a:p>
          <a:p>
            <a:pPr marL="285750" indent="-285750">
              <a:lnSpc>
                <a:spcPct val="120000"/>
              </a:lnSpc>
              <a:buFont typeface="Arial" panose="020B0604020202020204" pitchFamily="34" charset="0"/>
              <a:buChar char="•"/>
            </a:pPr>
            <a:r>
              <a:rPr lang="en-US" dirty="0">
                <a:solidFill>
                  <a:schemeClr val="tx1">
                    <a:lumMod val="50000"/>
                    <a:lumOff val="50000"/>
                  </a:schemeClr>
                </a:solidFill>
              </a:rPr>
              <a:t>Total: 887kW total solar PV array</a:t>
            </a:r>
          </a:p>
          <a:p>
            <a:pPr>
              <a:lnSpc>
                <a:spcPct val="120000"/>
              </a:lnSpc>
            </a:pPr>
            <a:r>
              <a:rPr lang="en-US" b="1" dirty="0">
                <a:solidFill>
                  <a:schemeClr val="tx1">
                    <a:lumMod val="50000"/>
                    <a:lumOff val="50000"/>
                  </a:schemeClr>
                </a:solidFill>
              </a:rPr>
              <a:t>Outcome</a:t>
            </a:r>
          </a:p>
          <a:p>
            <a:pPr>
              <a:lnSpc>
                <a:spcPct val="120000"/>
              </a:lnSpc>
              <a:buFont typeface="Wingdings" panose="05000000000000000000" pitchFamily="2" charset="2"/>
              <a:buChar char="ü"/>
            </a:pPr>
            <a:r>
              <a:rPr lang="en-US" dirty="0">
                <a:solidFill>
                  <a:schemeClr val="tx1">
                    <a:lumMod val="50000"/>
                    <a:lumOff val="50000"/>
                  </a:schemeClr>
                </a:solidFill>
              </a:rPr>
              <a:t> $86,000 saved per year </a:t>
            </a:r>
          </a:p>
          <a:p>
            <a:pPr>
              <a:lnSpc>
                <a:spcPct val="120000"/>
              </a:lnSpc>
              <a:buFont typeface="Wingdings" panose="05000000000000000000" pitchFamily="2" charset="2"/>
              <a:buChar char="ü"/>
            </a:pPr>
            <a:r>
              <a:rPr lang="en-US" dirty="0">
                <a:solidFill>
                  <a:schemeClr val="tx1">
                    <a:lumMod val="50000"/>
                    <a:lumOff val="50000"/>
                  </a:schemeClr>
                </a:solidFill>
              </a:rPr>
              <a:t> 754 </a:t>
            </a:r>
            <a:r>
              <a:rPr lang="en-US" dirty="0" err="1">
                <a:solidFill>
                  <a:schemeClr val="tx1">
                    <a:lumMod val="50000"/>
                    <a:lumOff val="50000"/>
                  </a:schemeClr>
                </a:solidFill>
              </a:rPr>
              <a:t>tonnes</a:t>
            </a:r>
            <a:r>
              <a:rPr lang="en-US" dirty="0">
                <a:solidFill>
                  <a:schemeClr val="tx1">
                    <a:lumMod val="50000"/>
                    <a:lumOff val="50000"/>
                  </a:schemeClr>
                </a:solidFill>
              </a:rPr>
              <a:t> of carbon emissions abated</a:t>
            </a:r>
          </a:p>
        </p:txBody>
      </p:sp>
      <p:sp>
        <p:nvSpPr>
          <p:cNvPr id="8" name="Rectangle 7">
            <a:extLst>
              <a:ext uri="{FF2B5EF4-FFF2-40B4-BE49-F238E27FC236}">
                <a16:creationId xmlns:a16="http://schemas.microsoft.com/office/drawing/2014/main" id="{B70409D2-07C8-4FB7-95E9-169CEE6FCEB4}"/>
              </a:ext>
            </a:extLst>
          </p:cNvPr>
          <p:cNvSpPr/>
          <p:nvPr/>
        </p:nvSpPr>
        <p:spPr>
          <a:xfrm>
            <a:off x="7480465" y="2810751"/>
            <a:ext cx="4086795" cy="1323439"/>
          </a:xfrm>
          <a:prstGeom prst="rect">
            <a:avLst/>
          </a:prstGeom>
        </p:spPr>
        <p:txBody>
          <a:bodyPr wrap="square">
            <a:spAutoFit/>
          </a:bodyPr>
          <a:lstStyle/>
          <a:p>
            <a:r>
              <a:rPr lang="en-US" sz="1600" i="1" dirty="0">
                <a:solidFill>
                  <a:srgbClr val="40B649"/>
                </a:solidFill>
                <a:latin typeface="Open Sans"/>
              </a:rPr>
              <a:t>“EUF has been a great way for our business to simply access finance with a </a:t>
            </a:r>
            <a:r>
              <a:rPr lang="en-US" sz="1600" i="1" dirty="0" err="1">
                <a:solidFill>
                  <a:srgbClr val="40B649"/>
                </a:solidFill>
                <a:latin typeface="Open Sans"/>
              </a:rPr>
              <a:t>favourable</a:t>
            </a:r>
            <a:r>
              <a:rPr lang="en-US" sz="1600" i="1" dirty="0">
                <a:solidFill>
                  <a:srgbClr val="40B649"/>
                </a:solidFill>
                <a:latin typeface="Open Sans"/>
              </a:rPr>
              <a:t> rate and term.”</a:t>
            </a:r>
          </a:p>
          <a:p>
            <a:endParaRPr lang="en-US" sz="1600" i="1" dirty="0">
              <a:solidFill>
                <a:srgbClr val="40B649"/>
              </a:solidFill>
              <a:latin typeface="Open Sans"/>
            </a:endParaRPr>
          </a:p>
          <a:p>
            <a:r>
              <a:rPr lang="en-US" sz="1600" b="1" i="1" dirty="0">
                <a:solidFill>
                  <a:srgbClr val="40B649"/>
                </a:solidFill>
                <a:latin typeface="Open Sans"/>
              </a:rPr>
              <a:t>Lance Peterson, General Manager</a:t>
            </a:r>
          </a:p>
        </p:txBody>
      </p:sp>
      <p:pic>
        <p:nvPicPr>
          <p:cNvPr id="6" name="Picture 5">
            <a:extLst>
              <a:ext uri="{FF2B5EF4-FFF2-40B4-BE49-F238E27FC236}">
                <a16:creationId xmlns:a16="http://schemas.microsoft.com/office/drawing/2014/main" id="{0891ED50-02CE-4A2F-8C47-F5785D5FAB22}"/>
              </a:ext>
            </a:extLst>
          </p:cNvPr>
          <p:cNvPicPr>
            <a:picLocks noChangeAspect="1"/>
          </p:cNvPicPr>
          <p:nvPr/>
        </p:nvPicPr>
        <p:blipFill>
          <a:blip r:embed="rId2"/>
          <a:stretch>
            <a:fillRect/>
          </a:stretch>
        </p:blipFill>
        <p:spPr>
          <a:xfrm>
            <a:off x="7414728" y="4376990"/>
            <a:ext cx="4218268" cy="2263804"/>
          </a:xfrm>
          <a:prstGeom prst="rect">
            <a:avLst/>
          </a:prstGeom>
        </p:spPr>
      </p:pic>
    </p:spTree>
    <p:extLst>
      <p:ext uri="{BB962C8B-B14F-4D97-AF65-F5344CB8AC3E}">
        <p14:creationId xmlns:p14="http://schemas.microsoft.com/office/powerpoint/2010/main" val="2622322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BC6265D973E54495B72CEAF0540CB3" ma:contentTypeVersion="10" ma:contentTypeDescription="Create a new document." ma:contentTypeScope="" ma:versionID="f4fbd0a313d76d15ad2544f9fda0da93">
  <xsd:schema xmlns:xsd="http://www.w3.org/2001/XMLSchema" xmlns:xs="http://www.w3.org/2001/XMLSchema" xmlns:p="http://schemas.microsoft.com/office/2006/metadata/properties" xmlns:ns2="887bc2e9-4356-4df9-b5f7-33ac983f672c" xmlns:ns3="848e526d-8aa7-480e-8226-1fabd013c70e" targetNamespace="http://schemas.microsoft.com/office/2006/metadata/properties" ma:root="true" ma:fieldsID="1d6cc68ab875a84b2618df7c849ec618" ns2:_="" ns3:_="">
    <xsd:import namespace="887bc2e9-4356-4df9-b5f7-33ac983f672c"/>
    <xsd:import namespace="848e526d-8aa7-480e-8226-1fabd013c70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7bc2e9-4356-4df9-b5f7-33ac983f67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8e526d-8aa7-480e-8226-1fabd013c70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DBE3EF-1089-4497-A6A4-5AE85251B3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7bc2e9-4356-4df9-b5f7-33ac983f672c"/>
    <ds:schemaRef ds:uri="848e526d-8aa7-480e-8226-1fabd013c7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6296AD-BFBC-4794-B910-EE0F7F88C7C5}">
  <ds:schemaRefs>
    <ds:schemaRef ds:uri="http://schemas.microsoft.com/sharepoint/v3/contenttype/forms"/>
  </ds:schemaRefs>
</ds:datastoreItem>
</file>

<file path=customXml/itemProps3.xml><?xml version="1.0" encoding="utf-8"?>
<ds:datastoreItem xmlns:ds="http://schemas.openxmlformats.org/officeDocument/2006/customXml" ds:itemID="{3EB4D7CE-2D7D-477C-860B-3030FF271505}">
  <ds:schemaRefs>
    <ds:schemaRef ds:uri="http://purl.org/dc/terms/"/>
    <ds:schemaRef ds:uri="http://purl.org/dc/dcmitype/"/>
    <ds:schemaRef ds:uri="http://schemas.microsoft.com/office/2006/metadata/properties"/>
    <ds:schemaRef ds:uri="http://schemas.microsoft.com/office/infopath/2007/PartnerControls"/>
    <ds:schemaRef ds:uri="http://schemas.microsoft.com/office/2006/documentManagement/types"/>
    <ds:schemaRef ds:uri="848e526d-8aa7-480e-8226-1fabd013c70e"/>
    <ds:schemaRef ds:uri="http://www.w3.org/XML/1998/namespace"/>
    <ds:schemaRef ds:uri="http://schemas.openxmlformats.org/package/2006/metadata/core-properties"/>
    <ds:schemaRef ds:uri="887bc2e9-4356-4df9-b5f7-33ac983f672c"/>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SAF_PP Template_Calibri</Template>
  <TotalTime>916</TotalTime>
  <Words>659</Words>
  <Application>Microsoft Office PowerPoint</Application>
  <PresentationFormat>Widescreen</PresentationFormat>
  <Paragraphs>82</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Open Sans</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 Syme</dc:creator>
  <cp:lastModifiedBy>James Wark</cp:lastModifiedBy>
  <cp:revision>80</cp:revision>
  <dcterms:created xsi:type="dcterms:W3CDTF">2019-06-03T06:15:31Z</dcterms:created>
  <dcterms:modified xsi:type="dcterms:W3CDTF">2019-11-11T07:26:22Z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0x0101004ABC6265D973E54495B72CEAF0540CB3</vt:lpwstr>
  </property>
</Properties>
</file>