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6" r:id="rId3"/>
    <p:sldMasterId id="2147483664" r:id="rId4"/>
  </p:sldMasterIdLst>
  <p:notesMasterIdLst>
    <p:notesMasterId r:id="rId16"/>
  </p:notesMasterIdLst>
  <p:sldIdLst>
    <p:sldId id="256" r:id="rId5"/>
    <p:sldId id="276" r:id="rId6"/>
    <p:sldId id="286" r:id="rId7"/>
    <p:sldId id="287" r:id="rId8"/>
    <p:sldId id="288" r:id="rId9"/>
    <p:sldId id="285" r:id="rId10"/>
    <p:sldId id="272" r:id="rId11"/>
    <p:sldId id="271" r:id="rId12"/>
    <p:sldId id="290" r:id="rId13"/>
    <p:sldId id="274"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2161F4-B0DD-104F-2045-2895A7BE66C0}" name="Evie Dartnell" initials="ED" userId="S::Evie.Dartnell@portphillip.vic.gov.au::e7e8bd17-746f-41ac-910d-a4a6498a28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E38"/>
    <a:srgbClr val="008679"/>
    <a:srgbClr val="00DEC9"/>
    <a:srgbClr val="00B0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49838-6A80-481C-99D6-135D57B2DFF7}" v="21" dt="2024-06-26T01:56:16.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112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Dartnell" userId="e7e8bd17-746f-41ac-910d-a4a6498a285d" providerId="ADAL" clId="{4C06F3BC-8A8A-4882-BD71-111697BC9121}"/>
    <pc:docChg chg="modSld">
      <pc:chgData name="Evie Dartnell" userId="e7e8bd17-746f-41ac-910d-a4a6498a285d" providerId="ADAL" clId="{4C06F3BC-8A8A-4882-BD71-111697BC9121}" dt="2024-05-27T12:48:36.129" v="148" actId="1036"/>
      <pc:docMkLst>
        <pc:docMk/>
      </pc:docMkLst>
      <pc:sldChg chg="addSp delSp modSp mod modAnim">
        <pc:chgData name="Evie Dartnell" userId="e7e8bd17-746f-41ac-910d-a4a6498a285d" providerId="ADAL" clId="{4C06F3BC-8A8A-4882-BD71-111697BC9121}" dt="2024-05-27T12:48:36.129" v="148" actId="1036"/>
        <pc:sldMkLst>
          <pc:docMk/>
          <pc:sldMk cId="299264562" sldId="274"/>
        </pc:sldMkLst>
        <pc:spChg chg="mod">
          <ac:chgData name="Evie Dartnell" userId="e7e8bd17-746f-41ac-910d-a4a6498a285d" providerId="ADAL" clId="{4C06F3BC-8A8A-4882-BD71-111697BC9121}" dt="2024-05-27T12:48:36.129" v="148" actId="1036"/>
          <ac:spMkLst>
            <pc:docMk/>
            <pc:sldMk cId="299264562" sldId="274"/>
            <ac:spMk id="4" creationId="{B699CD62-46C2-B5E0-4875-F54BD68031AC}"/>
          </ac:spMkLst>
        </pc:spChg>
        <pc:spChg chg="mod">
          <ac:chgData name="Evie Dartnell" userId="e7e8bd17-746f-41ac-910d-a4a6498a285d" providerId="ADAL" clId="{4C06F3BC-8A8A-4882-BD71-111697BC9121}" dt="2024-05-27T12:48:36.129" v="148" actId="1036"/>
          <ac:spMkLst>
            <pc:docMk/>
            <pc:sldMk cId="299264562" sldId="274"/>
            <ac:spMk id="9" creationId="{D7C50065-3F10-685A-D494-AB19158F6F24}"/>
          </ac:spMkLst>
        </pc:spChg>
        <pc:spChg chg="mod">
          <ac:chgData name="Evie Dartnell" userId="e7e8bd17-746f-41ac-910d-a4a6498a285d" providerId="ADAL" clId="{4C06F3BC-8A8A-4882-BD71-111697BC9121}" dt="2024-05-27T12:48:36.129" v="148" actId="1036"/>
          <ac:spMkLst>
            <pc:docMk/>
            <pc:sldMk cId="299264562" sldId="274"/>
            <ac:spMk id="10" creationId="{ECE2A658-5F0A-7A8C-AAF1-6C6E28B00564}"/>
          </ac:spMkLst>
        </pc:spChg>
        <pc:spChg chg="mod">
          <ac:chgData name="Evie Dartnell" userId="e7e8bd17-746f-41ac-910d-a4a6498a285d" providerId="ADAL" clId="{4C06F3BC-8A8A-4882-BD71-111697BC9121}" dt="2024-05-27T12:48:36.129" v="148" actId="1036"/>
          <ac:spMkLst>
            <pc:docMk/>
            <pc:sldMk cId="299264562" sldId="274"/>
            <ac:spMk id="11" creationId="{82D01B19-3A38-305A-9AC0-6747106A2991}"/>
          </ac:spMkLst>
        </pc:spChg>
        <pc:spChg chg="mod">
          <ac:chgData name="Evie Dartnell" userId="e7e8bd17-746f-41ac-910d-a4a6498a285d" providerId="ADAL" clId="{4C06F3BC-8A8A-4882-BD71-111697BC9121}" dt="2024-05-27T12:48:36.129" v="148" actId="1036"/>
          <ac:spMkLst>
            <pc:docMk/>
            <pc:sldMk cId="299264562" sldId="274"/>
            <ac:spMk id="13" creationId="{4C66E8AC-3FAE-954F-B4AD-606217D5D52A}"/>
          </ac:spMkLst>
        </pc:spChg>
        <pc:spChg chg="add del mod">
          <ac:chgData name="Evie Dartnell" userId="e7e8bd17-746f-41ac-910d-a4a6498a285d" providerId="ADAL" clId="{4C06F3BC-8A8A-4882-BD71-111697BC9121}" dt="2024-05-27T12:46:57.223" v="55"/>
          <ac:spMkLst>
            <pc:docMk/>
            <pc:sldMk cId="299264562" sldId="274"/>
            <ac:spMk id="14" creationId="{5683A831-4AAB-F6EB-CFA5-62C305698C99}"/>
          </ac:spMkLst>
        </pc:spChg>
        <pc:spChg chg="add mod">
          <ac:chgData name="Evie Dartnell" userId="e7e8bd17-746f-41ac-910d-a4a6498a285d" providerId="ADAL" clId="{4C06F3BC-8A8A-4882-BD71-111697BC9121}" dt="2024-05-27T12:48:14.415" v="119" actId="20577"/>
          <ac:spMkLst>
            <pc:docMk/>
            <pc:sldMk cId="299264562" sldId="274"/>
            <ac:spMk id="15" creationId="{8EA25FFE-2B71-D11F-732B-1500526E5448}"/>
          </ac:spMkLst>
        </pc:spChg>
        <pc:graphicFrameChg chg="add del mod">
          <ac:chgData name="Evie Dartnell" userId="e7e8bd17-746f-41ac-910d-a4a6498a285d" providerId="ADAL" clId="{4C06F3BC-8A8A-4882-BD71-111697BC9121}" dt="2024-05-27T12:46:57.223" v="55"/>
          <ac:graphicFrameMkLst>
            <pc:docMk/>
            <pc:sldMk cId="299264562" sldId="274"/>
            <ac:graphicFrameMk id="12" creationId="{FB0AB751-E450-EEC2-FEF3-5F4A6D89CF5F}"/>
          </ac:graphicFrameMkLst>
        </pc:graphicFrameChg>
      </pc:sldChg>
      <pc:sldChg chg="modSp">
        <pc:chgData name="Evie Dartnell" userId="e7e8bd17-746f-41ac-910d-a4a6498a285d" providerId="ADAL" clId="{4C06F3BC-8A8A-4882-BD71-111697BC9121}" dt="2024-05-27T12:27:06.251" v="0" actId="20577"/>
        <pc:sldMkLst>
          <pc:docMk/>
          <pc:sldMk cId="3142881274" sldId="287"/>
        </pc:sldMkLst>
        <pc:spChg chg="mod">
          <ac:chgData name="Evie Dartnell" userId="e7e8bd17-746f-41ac-910d-a4a6498a285d" providerId="ADAL" clId="{4C06F3BC-8A8A-4882-BD71-111697BC9121}" dt="2024-05-27T12:27:06.251" v="0" actId="20577"/>
          <ac:spMkLst>
            <pc:docMk/>
            <pc:sldMk cId="3142881274" sldId="287"/>
            <ac:spMk id="10" creationId="{E44DD886-9736-7D0C-C8CA-B6CB5949FA12}"/>
          </ac:spMkLst>
        </pc:spChg>
      </pc:sldChg>
    </pc:docChg>
  </pc:docChgLst>
  <pc:docChgLst>
    <pc:chgData name="Evie Dartnell" userId="e7e8bd17-746f-41ac-910d-a4a6498a285d" providerId="ADAL" clId="{4426AB40-CFA8-4F0A-8AB0-4318902BAEE0}"/>
    <pc:docChg chg="undo custSel modSld">
      <pc:chgData name="Evie Dartnell" userId="e7e8bd17-746f-41ac-910d-a4a6498a285d" providerId="ADAL" clId="{4426AB40-CFA8-4F0A-8AB0-4318902BAEE0}" dt="2024-06-18T04:04:11.796" v="65" actId="13926"/>
      <pc:docMkLst>
        <pc:docMk/>
      </pc:docMkLst>
      <pc:sldChg chg="delSp modSp mod">
        <pc:chgData name="Evie Dartnell" userId="e7e8bd17-746f-41ac-910d-a4a6498a285d" providerId="ADAL" clId="{4426AB40-CFA8-4F0A-8AB0-4318902BAEE0}" dt="2024-06-12T06:47:54.151" v="3" actId="478"/>
        <pc:sldMkLst>
          <pc:docMk/>
          <pc:sldMk cId="3446340724" sldId="256"/>
        </pc:sldMkLst>
        <pc:spChg chg="del">
          <ac:chgData name="Evie Dartnell" userId="e7e8bd17-746f-41ac-910d-a4a6498a285d" providerId="ADAL" clId="{4426AB40-CFA8-4F0A-8AB0-4318902BAEE0}" dt="2024-06-12T06:47:54.151" v="3" actId="478"/>
          <ac:spMkLst>
            <pc:docMk/>
            <pc:sldMk cId="3446340724" sldId="256"/>
            <ac:spMk id="2" creationId="{AA7D20A9-5915-2EF9-7BA2-528CE7B9A205}"/>
          </ac:spMkLst>
        </pc:spChg>
        <pc:picChg chg="mod">
          <ac:chgData name="Evie Dartnell" userId="e7e8bd17-746f-41ac-910d-a4a6498a285d" providerId="ADAL" clId="{4426AB40-CFA8-4F0A-8AB0-4318902BAEE0}" dt="2024-06-12T06:47:48.496" v="2" actId="14100"/>
          <ac:picMkLst>
            <pc:docMk/>
            <pc:sldMk cId="3446340724" sldId="256"/>
            <ac:picMk id="10" creationId="{89683F5E-337D-46DF-B3E2-A1A5572D21D4}"/>
          </ac:picMkLst>
        </pc:picChg>
      </pc:sldChg>
      <pc:sldChg chg="modSp">
        <pc:chgData name="Evie Dartnell" userId="e7e8bd17-746f-41ac-910d-a4a6498a285d" providerId="ADAL" clId="{4426AB40-CFA8-4F0A-8AB0-4318902BAEE0}" dt="2024-06-18T03:14:52.681" v="55" actId="20577"/>
        <pc:sldMkLst>
          <pc:docMk/>
          <pc:sldMk cId="1141074987" sldId="271"/>
        </pc:sldMkLst>
        <pc:spChg chg="mod">
          <ac:chgData name="Evie Dartnell" userId="e7e8bd17-746f-41ac-910d-a4a6498a285d" providerId="ADAL" clId="{4426AB40-CFA8-4F0A-8AB0-4318902BAEE0}" dt="2024-06-18T03:14:52.681" v="55" actId="20577"/>
          <ac:spMkLst>
            <pc:docMk/>
            <pc:sldMk cId="1141074987" sldId="271"/>
            <ac:spMk id="9" creationId="{959DE357-ACB8-77E6-91B8-40DB4A67533E}"/>
          </ac:spMkLst>
        </pc:spChg>
      </pc:sldChg>
      <pc:sldChg chg="delSp modSp mod delAnim">
        <pc:chgData name="Evie Dartnell" userId="e7e8bd17-746f-41ac-910d-a4a6498a285d" providerId="ADAL" clId="{4426AB40-CFA8-4F0A-8AB0-4318902BAEE0}" dt="2024-06-12T06:52:29.696" v="16" actId="207"/>
        <pc:sldMkLst>
          <pc:docMk/>
          <pc:sldMk cId="3462688520" sldId="272"/>
        </pc:sldMkLst>
        <pc:spChg chg="mod">
          <ac:chgData name="Evie Dartnell" userId="e7e8bd17-746f-41ac-910d-a4a6498a285d" providerId="ADAL" clId="{4426AB40-CFA8-4F0A-8AB0-4318902BAEE0}" dt="2024-06-12T06:51:58.598" v="14" actId="207"/>
          <ac:spMkLst>
            <pc:docMk/>
            <pc:sldMk cId="3462688520" sldId="272"/>
            <ac:spMk id="7" creationId="{DB5B167D-CA46-FA19-60A3-8760066412A8}"/>
          </ac:spMkLst>
        </pc:spChg>
        <pc:spChg chg="mod">
          <ac:chgData name="Evie Dartnell" userId="e7e8bd17-746f-41ac-910d-a4a6498a285d" providerId="ADAL" clId="{4426AB40-CFA8-4F0A-8AB0-4318902BAEE0}" dt="2024-06-12T06:52:10.778" v="15" actId="207"/>
          <ac:spMkLst>
            <pc:docMk/>
            <pc:sldMk cId="3462688520" sldId="272"/>
            <ac:spMk id="9" creationId="{C720EA2D-F1A9-B44E-AA01-9CB87DC17AB2}"/>
          </ac:spMkLst>
        </pc:spChg>
        <pc:spChg chg="mod">
          <ac:chgData name="Evie Dartnell" userId="e7e8bd17-746f-41ac-910d-a4a6498a285d" providerId="ADAL" clId="{4426AB40-CFA8-4F0A-8AB0-4318902BAEE0}" dt="2024-06-12T06:52:29.696" v="16" actId="207"/>
          <ac:spMkLst>
            <pc:docMk/>
            <pc:sldMk cId="3462688520" sldId="272"/>
            <ac:spMk id="11" creationId="{70D0C909-68BA-0D4F-2AE2-9DFD99606D8E}"/>
          </ac:spMkLst>
        </pc:spChg>
        <pc:spChg chg="del">
          <ac:chgData name="Evie Dartnell" userId="e7e8bd17-746f-41ac-910d-a4a6498a285d" providerId="ADAL" clId="{4426AB40-CFA8-4F0A-8AB0-4318902BAEE0}" dt="2024-06-12T06:49:29.676" v="9" actId="478"/>
          <ac:spMkLst>
            <pc:docMk/>
            <pc:sldMk cId="3462688520" sldId="272"/>
            <ac:spMk id="15" creationId="{36C26461-78CE-E3FC-787E-30BCC1905AA4}"/>
          </ac:spMkLst>
        </pc:spChg>
        <pc:spChg chg="del">
          <ac:chgData name="Evie Dartnell" userId="e7e8bd17-746f-41ac-910d-a4a6498a285d" providerId="ADAL" clId="{4426AB40-CFA8-4F0A-8AB0-4318902BAEE0}" dt="2024-06-12T06:49:36.190" v="10" actId="478"/>
          <ac:spMkLst>
            <pc:docMk/>
            <pc:sldMk cId="3462688520" sldId="272"/>
            <ac:spMk id="17" creationId="{AC8C01E4-835A-BF76-16A5-9909C52D8C3F}"/>
          </ac:spMkLst>
        </pc:spChg>
        <pc:spChg chg="del">
          <ac:chgData name="Evie Dartnell" userId="e7e8bd17-746f-41ac-910d-a4a6498a285d" providerId="ADAL" clId="{4426AB40-CFA8-4F0A-8AB0-4318902BAEE0}" dt="2024-06-12T06:49:40.158" v="11" actId="478"/>
          <ac:spMkLst>
            <pc:docMk/>
            <pc:sldMk cId="3462688520" sldId="272"/>
            <ac:spMk id="18" creationId="{44B1A4DB-AC5F-F560-AE85-05FB78411B7F}"/>
          </ac:spMkLst>
        </pc:spChg>
      </pc:sldChg>
      <pc:sldChg chg="delSp modSp mod delAnim modAnim">
        <pc:chgData name="Evie Dartnell" userId="e7e8bd17-746f-41ac-910d-a4a6498a285d" providerId="ADAL" clId="{4426AB40-CFA8-4F0A-8AB0-4318902BAEE0}" dt="2024-06-18T04:04:11.796" v="65" actId="13926"/>
        <pc:sldMkLst>
          <pc:docMk/>
          <pc:sldMk cId="299264562" sldId="274"/>
        </pc:sldMkLst>
        <pc:spChg chg="del">
          <ac:chgData name="Evie Dartnell" userId="e7e8bd17-746f-41ac-910d-a4a6498a285d" providerId="ADAL" clId="{4426AB40-CFA8-4F0A-8AB0-4318902BAEE0}" dt="2024-06-12T06:53:02.559" v="18" actId="478"/>
          <ac:spMkLst>
            <pc:docMk/>
            <pc:sldMk cId="299264562" sldId="274"/>
            <ac:spMk id="8" creationId="{0D218CD3-31C7-AAA9-C17F-6FE10D501D5C}"/>
          </ac:spMkLst>
        </pc:spChg>
        <pc:spChg chg="mod">
          <ac:chgData name="Evie Dartnell" userId="e7e8bd17-746f-41ac-910d-a4a6498a285d" providerId="ADAL" clId="{4426AB40-CFA8-4F0A-8AB0-4318902BAEE0}" dt="2024-06-18T04:04:11.796" v="65" actId="13926"/>
          <ac:spMkLst>
            <pc:docMk/>
            <pc:sldMk cId="299264562" sldId="274"/>
            <ac:spMk id="10" creationId="{ECE2A658-5F0A-7A8C-AAF1-6C6E28B00564}"/>
          </ac:spMkLst>
        </pc:spChg>
        <pc:spChg chg="mod">
          <ac:chgData name="Evie Dartnell" userId="e7e8bd17-746f-41ac-910d-a4a6498a285d" providerId="ADAL" clId="{4426AB40-CFA8-4F0A-8AB0-4318902BAEE0}" dt="2024-06-18T04:04:04.475" v="64" actId="13926"/>
          <ac:spMkLst>
            <pc:docMk/>
            <pc:sldMk cId="299264562" sldId="274"/>
            <ac:spMk id="13" creationId="{4C66E8AC-3FAE-954F-B4AD-606217D5D52A}"/>
          </ac:spMkLst>
        </pc:spChg>
        <pc:picChg chg="mod">
          <ac:chgData name="Evie Dartnell" userId="e7e8bd17-746f-41ac-910d-a4a6498a285d" providerId="ADAL" clId="{4426AB40-CFA8-4F0A-8AB0-4318902BAEE0}" dt="2024-06-12T06:52:56.020" v="17" actId="14826"/>
          <ac:picMkLst>
            <pc:docMk/>
            <pc:sldMk cId="299264562" sldId="274"/>
            <ac:picMk id="7" creationId="{A778C3C7-EE89-CD1E-FA6D-39ED6D30B44D}"/>
          </ac:picMkLst>
        </pc:picChg>
      </pc:sldChg>
      <pc:sldChg chg="delSp modSp mod delAnim">
        <pc:chgData name="Evie Dartnell" userId="e7e8bd17-746f-41ac-910d-a4a6498a285d" providerId="ADAL" clId="{4426AB40-CFA8-4F0A-8AB0-4318902BAEE0}" dt="2024-06-18T03:08:32.091" v="23" actId="20577"/>
        <pc:sldMkLst>
          <pc:docMk/>
          <pc:sldMk cId="3435200255" sldId="276"/>
        </pc:sldMkLst>
        <pc:spChg chg="mod">
          <ac:chgData name="Evie Dartnell" userId="e7e8bd17-746f-41ac-910d-a4a6498a285d" providerId="ADAL" clId="{4426AB40-CFA8-4F0A-8AB0-4318902BAEE0}" dt="2024-06-18T03:08:32.091" v="23" actId="20577"/>
          <ac:spMkLst>
            <pc:docMk/>
            <pc:sldMk cId="3435200255" sldId="276"/>
            <ac:spMk id="4" creationId="{935F740B-F742-F036-5F6A-EC37015F38B3}"/>
          </ac:spMkLst>
        </pc:spChg>
        <pc:spChg chg="del">
          <ac:chgData name="Evie Dartnell" userId="e7e8bd17-746f-41ac-910d-a4a6498a285d" providerId="ADAL" clId="{4426AB40-CFA8-4F0A-8AB0-4318902BAEE0}" dt="2024-06-18T02:10:44.835" v="20" actId="478"/>
          <ac:spMkLst>
            <pc:docMk/>
            <pc:sldMk cId="3435200255" sldId="276"/>
            <ac:spMk id="15" creationId="{04990B46-8967-D35C-C586-99838521985A}"/>
          </ac:spMkLst>
        </pc:spChg>
        <pc:picChg chg="mod">
          <ac:chgData name="Evie Dartnell" userId="e7e8bd17-746f-41ac-910d-a4a6498a285d" providerId="ADAL" clId="{4426AB40-CFA8-4F0A-8AB0-4318902BAEE0}" dt="2024-06-18T02:10:41.705" v="19" actId="14826"/>
          <ac:picMkLst>
            <pc:docMk/>
            <pc:sldMk cId="3435200255" sldId="276"/>
            <ac:picMk id="9" creationId="{56CA900C-51D1-1E7B-7640-DA8E3503D961}"/>
          </ac:picMkLst>
        </pc:picChg>
      </pc:sldChg>
      <pc:sldChg chg="delSp modSp mod delAnim">
        <pc:chgData name="Evie Dartnell" userId="e7e8bd17-746f-41ac-910d-a4a6498a285d" providerId="ADAL" clId="{4426AB40-CFA8-4F0A-8AB0-4318902BAEE0}" dt="2024-06-12T06:49:22.806" v="8" actId="478"/>
        <pc:sldMkLst>
          <pc:docMk/>
          <pc:sldMk cId="4153183770" sldId="285"/>
        </pc:sldMkLst>
        <pc:spChg chg="del">
          <ac:chgData name="Evie Dartnell" userId="e7e8bd17-746f-41ac-910d-a4a6498a285d" providerId="ADAL" clId="{4426AB40-CFA8-4F0A-8AB0-4318902BAEE0}" dt="2024-06-12T06:49:22.806" v="8" actId="478"/>
          <ac:spMkLst>
            <pc:docMk/>
            <pc:sldMk cId="4153183770" sldId="285"/>
            <ac:spMk id="7" creationId="{7EB2D230-92B8-DADF-A6A3-D1FC9817A9C0}"/>
          </ac:spMkLst>
        </pc:spChg>
        <pc:picChg chg="mod">
          <ac:chgData name="Evie Dartnell" userId="e7e8bd17-746f-41ac-910d-a4a6498a285d" providerId="ADAL" clId="{4426AB40-CFA8-4F0A-8AB0-4318902BAEE0}" dt="2024-06-12T06:49:19.470" v="7" actId="14826"/>
          <ac:picMkLst>
            <pc:docMk/>
            <pc:sldMk cId="4153183770" sldId="285"/>
            <ac:picMk id="6" creationId="{6F655B3B-2D15-C43A-FE41-6B20B3619427}"/>
          </ac:picMkLst>
        </pc:picChg>
      </pc:sldChg>
      <pc:sldChg chg="delSp modSp mod delAnim">
        <pc:chgData name="Evie Dartnell" userId="e7e8bd17-746f-41ac-910d-a4a6498a285d" providerId="ADAL" clId="{4426AB40-CFA8-4F0A-8AB0-4318902BAEE0}" dt="2024-06-18T03:09:42.929" v="38" actId="20577"/>
        <pc:sldMkLst>
          <pc:docMk/>
          <pc:sldMk cId="523490243" sldId="286"/>
        </pc:sldMkLst>
        <pc:spChg chg="del">
          <ac:chgData name="Evie Dartnell" userId="e7e8bd17-746f-41ac-910d-a4a6498a285d" providerId="ADAL" clId="{4426AB40-CFA8-4F0A-8AB0-4318902BAEE0}" dt="2024-06-12T06:49:03.978" v="6" actId="478"/>
          <ac:spMkLst>
            <pc:docMk/>
            <pc:sldMk cId="523490243" sldId="286"/>
            <ac:spMk id="7" creationId="{1892D96B-48AE-6B3E-8D1B-7DB2B3B08E39}"/>
          </ac:spMkLst>
        </pc:spChg>
        <pc:spChg chg="mod">
          <ac:chgData name="Evie Dartnell" userId="e7e8bd17-746f-41ac-910d-a4a6498a285d" providerId="ADAL" clId="{4426AB40-CFA8-4F0A-8AB0-4318902BAEE0}" dt="2024-06-18T03:09:30.330" v="29" actId="20577"/>
          <ac:spMkLst>
            <pc:docMk/>
            <pc:sldMk cId="523490243" sldId="286"/>
            <ac:spMk id="9" creationId="{74CB9396-E972-4910-98A1-63560D048913}"/>
          </ac:spMkLst>
        </pc:spChg>
        <pc:spChg chg="mod">
          <ac:chgData name="Evie Dartnell" userId="e7e8bd17-746f-41ac-910d-a4a6498a285d" providerId="ADAL" clId="{4426AB40-CFA8-4F0A-8AB0-4318902BAEE0}" dt="2024-06-18T03:09:32.274" v="31" actId="20577"/>
          <ac:spMkLst>
            <pc:docMk/>
            <pc:sldMk cId="523490243" sldId="286"/>
            <ac:spMk id="10" creationId="{57D59190-30F3-E615-F479-803D50E44941}"/>
          </ac:spMkLst>
        </pc:spChg>
        <pc:spChg chg="mod">
          <ac:chgData name="Evie Dartnell" userId="e7e8bd17-746f-41ac-910d-a4a6498a285d" providerId="ADAL" clId="{4426AB40-CFA8-4F0A-8AB0-4318902BAEE0}" dt="2024-06-18T03:09:34.484" v="33" actId="20577"/>
          <ac:spMkLst>
            <pc:docMk/>
            <pc:sldMk cId="523490243" sldId="286"/>
            <ac:spMk id="11" creationId="{6580A39F-3EBB-6DFA-36B8-8A20A9462BF2}"/>
          </ac:spMkLst>
        </pc:spChg>
        <pc:spChg chg="mod">
          <ac:chgData name="Evie Dartnell" userId="e7e8bd17-746f-41ac-910d-a4a6498a285d" providerId="ADAL" clId="{4426AB40-CFA8-4F0A-8AB0-4318902BAEE0}" dt="2024-06-18T03:09:37.156" v="35" actId="20577"/>
          <ac:spMkLst>
            <pc:docMk/>
            <pc:sldMk cId="523490243" sldId="286"/>
            <ac:spMk id="12" creationId="{294B4D61-AE4B-91CC-1134-BB75B8B41931}"/>
          </ac:spMkLst>
        </pc:spChg>
        <pc:spChg chg="mod">
          <ac:chgData name="Evie Dartnell" userId="e7e8bd17-746f-41ac-910d-a4a6498a285d" providerId="ADAL" clId="{4426AB40-CFA8-4F0A-8AB0-4318902BAEE0}" dt="2024-06-18T03:09:26.540" v="25" actId="20577"/>
          <ac:spMkLst>
            <pc:docMk/>
            <pc:sldMk cId="523490243" sldId="286"/>
            <ac:spMk id="13" creationId="{E91234DB-2342-F097-FEED-56EA06FC7AA5}"/>
          </ac:spMkLst>
        </pc:spChg>
        <pc:spChg chg="mod">
          <ac:chgData name="Evie Dartnell" userId="e7e8bd17-746f-41ac-910d-a4a6498a285d" providerId="ADAL" clId="{4426AB40-CFA8-4F0A-8AB0-4318902BAEE0}" dt="2024-06-18T03:09:42.929" v="38" actId="20577"/>
          <ac:spMkLst>
            <pc:docMk/>
            <pc:sldMk cId="523490243" sldId="286"/>
            <ac:spMk id="14" creationId="{84DCDF28-04A3-D535-5ACE-C30B21AF43CE}"/>
          </ac:spMkLst>
        </pc:spChg>
        <pc:picChg chg="mod">
          <ac:chgData name="Evie Dartnell" userId="e7e8bd17-746f-41ac-910d-a4a6498a285d" providerId="ADAL" clId="{4426AB40-CFA8-4F0A-8AB0-4318902BAEE0}" dt="2024-06-12T06:49:00.237" v="5" actId="14826"/>
          <ac:picMkLst>
            <pc:docMk/>
            <pc:sldMk cId="523490243" sldId="286"/>
            <ac:picMk id="6" creationId="{0A79FE40-CAEC-902A-D94E-344B7EDE9F99}"/>
          </ac:picMkLst>
        </pc:picChg>
      </pc:sldChg>
      <pc:sldChg chg="modSp">
        <pc:chgData name="Evie Dartnell" userId="e7e8bd17-746f-41ac-910d-a4a6498a285d" providerId="ADAL" clId="{4426AB40-CFA8-4F0A-8AB0-4318902BAEE0}" dt="2024-06-18T03:10:27.444" v="41" actId="20577"/>
        <pc:sldMkLst>
          <pc:docMk/>
          <pc:sldMk cId="3142881274" sldId="287"/>
        </pc:sldMkLst>
        <pc:spChg chg="mod">
          <ac:chgData name="Evie Dartnell" userId="e7e8bd17-746f-41ac-910d-a4a6498a285d" providerId="ADAL" clId="{4426AB40-CFA8-4F0A-8AB0-4318902BAEE0}" dt="2024-06-18T03:10:27.444" v="41" actId="20577"/>
          <ac:spMkLst>
            <pc:docMk/>
            <pc:sldMk cId="3142881274" sldId="287"/>
            <ac:spMk id="16" creationId="{D0261D06-62A5-71E5-1F4B-3F03BF579CA3}"/>
          </ac:spMkLst>
        </pc:spChg>
      </pc:sldChg>
      <pc:sldChg chg="modSp modAnim">
        <pc:chgData name="Evie Dartnell" userId="e7e8bd17-746f-41ac-910d-a4a6498a285d" providerId="ADAL" clId="{4426AB40-CFA8-4F0A-8AB0-4318902BAEE0}" dt="2024-06-18T03:12:06.345" v="52" actId="20577"/>
        <pc:sldMkLst>
          <pc:docMk/>
          <pc:sldMk cId="3273598689" sldId="288"/>
        </pc:sldMkLst>
        <pc:spChg chg="mod">
          <ac:chgData name="Evie Dartnell" userId="e7e8bd17-746f-41ac-910d-a4a6498a285d" providerId="ADAL" clId="{4426AB40-CFA8-4F0A-8AB0-4318902BAEE0}" dt="2024-06-18T03:12:06.345" v="52" actId="20577"/>
          <ac:spMkLst>
            <pc:docMk/>
            <pc:sldMk cId="3273598689" sldId="288"/>
            <ac:spMk id="9" creationId="{FBD08F91-9F45-4FC3-B789-291C295FAEE6}"/>
          </ac:spMkLst>
        </pc:spChg>
      </pc:sldChg>
    </pc:docChg>
  </pc:docChgLst>
  <pc:docChgLst>
    <pc:chgData name="Kiel Hall" userId="1a64134e-fe22-4e9e-a7dd-97d3adabc7fb" providerId="ADAL" clId="{ED749838-6A80-481C-99D6-135D57B2DFF7}"/>
    <pc:docChg chg="modSld">
      <pc:chgData name="Kiel Hall" userId="1a64134e-fe22-4e9e-a7dd-97d3adabc7fb" providerId="ADAL" clId="{ED749838-6A80-481C-99D6-135D57B2DFF7}" dt="2024-06-26T01:42:43.017" v="16" actId="207"/>
      <pc:docMkLst>
        <pc:docMk/>
      </pc:docMkLst>
      <pc:sldChg chg="modSp">
        <pc:chgData name="Kiel Hall" userId="1a64134e-fe22-4e9e-a7dd-97d3adabc7fb" providerId="ADAL" clId="{ED749838-6A80-481C-99D6-135D57B2DFF7}" dt="2024-06-26T01:42:43.017" v="16" actId="207"/>
        <pc:sldMkLst>
          <pc:docMk/>
          <pc:sldMk cId="299264562" sldId="274"/>
        </pc:sldMkLst>
        <pc:spChg chg="mod">
          <ac:chgData name="Kiel Hall" userId="1a64134e-fe22-4e9e-a7dd-97d3adabc7fb" providerId="ADAL" clId="{ED749838-6A80-481C-99D6-135D57B2DFF7}" dt="2024-06-26T01:41:52.908" v="14" actId="207"/>
          <ac:spMkLst>
            <pc:docMk/>
            <pc:sldMk cId="299264562" sldId="274"/>
            <ac:spMk id="9" creationId="{D7C50065-3F10-685A-D494-AB19158F6F24}"/>
          </ac:spMkLst>
        </pc:spChg>
        <pc:spChg chg="mod">
          <ac:chgData name="Kiel Hall" userId="1a64134e-fe22-4e9e-a7dd-97d3adabc7fb" providerId="ADAL" clId="{ED749838-6A80-481C-99D6-135D57B2DFF7}" dt="2024-06-26T01:42:43.017" v="16" actId="207"/>
          <ac:spMkLst>
            <pc:docMk/>
            <pc:sldMk cId="299264562" sldId="274"/>
            <ac:spMk id="11" creationId="{82D01B19-3A38-305A-9AC0-6747106A2991}"/>
          </ac:spMkLst>
        </pc:spChg>
      </pc:sldChg>
    </pc:docChg>
  </pc:docChgLst>
  <pc:docChgLst>
    <pc:chgData name="Evie Dartnell" userId="S::evie.dartnell@portphillip.vic.gov.au::e7e8bd17-746f-41ac-910d-a4a6498a285d" providerId="AD" clId="Web-{EDCBF786-5BAD-7C2F-6F5F-2AF64B532502}"/>
    <pc:docChg chg="modSld">
      <pc:chgData name="Evie Dartnell" userId="S::evie.dartnell@portphillip.vic.gov.au::e7e8bd17-746f-41ac-910d-a4a6498a285d" providerId="AD" clId="Web-{EDCBF786-5BAD-7C2F-6F5F-2AF64B532502}" dt="2024-04-30T00:47:14.394" v="3" actId="20577"/>
      <pc:docMkLst>
        <pc:docMk/>
      </pc:docMkLst>
      <pc:sldChg chg="modSp">
        <pc:chgData name="Evie Dartnell" userId="S::evie.dartnell@portphillip.vic.gov.au::e7e8bd17-746f-41ac-910d-a4a6498a285d" providerId="AD" clId="Web-{EDCBF786-5BAD-7C2F-6F5F-2AF64B532502}" dt="2024-04-30T00:47:14.394" v="3" actId="20577"/>
        <pc:sldMkLst>
          <pc:docMk/>
          <pc:sldMk cId="3142881274" sldId="287"/>
        </pc:sldMkLst>
        <pc:spChg chg="mod">
          <ac:chgData name="Evie Dartnell" userId="S::evie.dartnell@portphillip.vic.gov.au::e7e8bd17-746f-41ac-910d-a4a6498a285d" providerId="AD" clId="Web-{EDCBF786-5BAD-7C2F-6F5F-2AF64B532502}" dt="2024-04-30T00:47:14.394" v="3" actId="20577"/>
          <ac:spMkLst>
            <pc:docMk/>
            <pc:sldMk cId="3142881274" sldId="287"/>
            <ac:spMk id="7" creationId="{05D3EB1B-8BBE-ADE5-545C-708120EE798B}"/>
          </ac:spMkLst>
        </pc:spChg>
        <pc:spChg chg="mod">
          <ac:chgData name="Evie Dartnell" userId="S::evie.dartnell@portphillip.vic.gov.au::e7e8bd17-746f-41ac-910d-a4a6498a285d" providerId="AD" clId="Web-{EDCBF786-5BAD-7C2F-6F5F-2AF64B532502}" dt="2024-04-30T00:43:22.626" v="0" actId="20577"/>
          <ac:spMkLst>
            <pc:docMk/>
            <pc:sldMk cId="3142881274" sldId="287"/>
            <ac:spMk id="10" creationId="{E44DD886-9736-7D0C-C8CA-B6CB5949FA1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32B77E-C65B-4A6F-B2CA-722357E425F9}" type="datetimeFigureOut">
              <a:rPr lang="en-AU" smtClean="0"/>
              <a:t>26/06/2024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36DA1-D230-4984-BC5C-3BB27ED51384}" type="slidenum">
              <a:rPr lang="en-AU" smtClean="0"/>
              <a:t>‹#›</a:t>
            </a:fld>
            <a:endParaRPr lang="en-AU"/>
          </a:p>
        </p:txBody>
      </p:sp>
    </p:spTree>
    <p:extLst>
      <p:ext uri="{BB962C8B-B14F-4D97-AF65-F5344CB8AC3E}">
        <p14:creationId xmlns:p14="http://schemas.microsoft.com/office/powerpoint/2010/main" val="95570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50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641041F-4E6A-4E6B-81AD-99E8CFECC28B}"/>
              </a:ext>
            </a:extLst>
          </p:cNvPr>
          <p:cNvSpPr>
            <a:spLocks noGrp="1"/>
          </p:cNvSpPr>
          <p:nvPr>
            <p:ph type="ftr" sz="quarter" idx="11"/>
          </p:nvPr>
        </p:nvSpPr>
        <p:spPr/>
        <p:txBody>
          <a:bodyPr/>
          <a:lstStyle/>
          <a:p>
            <a:r>
              <a:rPr lang="en-AU"/>
              <a:t>City of Port Phillip &lt;Title of document here&gt;</a:t>
            </a:r>
          </a:p>
        </p:txBody>
      </p:sp>
      <p:sp>
        <p:nvSpPr>
          <p:cNvPr id="6" name="Slide Number Placeholder 5">
            <a:extLst>
              <a:ext uri="{FF2B5EF4-FFF2-40B4-BE49-F238E27FC236}">
                <a16:creationId xmlns:a16="http://schemas.microsoft.com/office/drawing/2014/main" id="{692BFFC4-8FDA-45B3-ABFF-DCB2AEE7F2B0}"/>
              </a:ext>
            </a:extLst>
          </p:cNvPr>
          <p:cNvSpPr>
            <a:spLocks noGrp="1"/>
          </p:cNvSpPr>
          <p:nvPr>
            <p:ph type="sldNum" sz="quarter" idx="12"/>
          </p:nvPr>
        </p:nvSpPr>
        <p:spPr/>
        <p:txBody>
          <a:bodyPr/>
          <a:lstStyle/>
          <a:p>
            <a:fld id="{5DE5E57D-DEB0-4AFD-865C-8114F3308714}" type="slidenum">
              <a:rPr lang="en-AU" smtClean="0"/>
              <a:t>‹#›</a:t>
            </a:fld>
            <a:endParaRPr lang="en-AU"/>
          </a:p>
        </p:txBody>
      </p:sp>
    </p:spTree>
    <p:extLst>
      <p:ext uri="{BB962C8B-B14F-4D97-AF65-F5344CB8AC3E}">
        <p14:creationId xmlns:p14="http://schemas.microsoft.com/office/powerpoint/2010/main" val="348482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03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5813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30932"/>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20C3C13-8802-4A06-BB38-4AF74F94731E}"/>
              </a:ext>
            </a:extLst>
          </p:cNvPr>
          <p:cNvSpPr>
            <a:spLocks noGrp="1"/>
          </p:cNvSpPr>
          <p:nvPr>
            <p:ph type="ftr" sz="quarter" idx="3"/>
          </p:nvPr>
        </p:nvSpPr>
        <p:spPr>
          <a:xfrm>
            <a:off x="211186" y="6356350"/>
            <a:ext cx="3086100" cy="365125"/>
          </a:xfrm>
          <a:prstGeom prst="rect">
            <a:avLst/>
          </a:prstGeom>
        </p:spPr>
        <p:txBody>
          <a:bodyPr vert="horz" lIns="0" tIns="0" rIns="0" bIns="0" rtlCol="0" anchor="b" anchorCtr="0"/>
          <a:lstStyle>
            <a:lvl1pPr algn="l">
              <a:defRPr sz="800">
                <a:solidFill>
                  <a:schemeClr val="tx1">
                    <a:tint val="75000"/>
                  </a:schemeClr>
                </a:solidFill>
              </a:defRPr>
            </a:lvl1pPr>
          </a:lstStyle>
          <a:p>
            <a:r>
              <a:rPr lang="en-AU"/>
              <a:t>City of Port Phillip &lt;Title of document here&gt;</a:t>
            </a:r>
            <a:endParaRPr lang="en-AU" dirty="0"/>
          </a:p>
        </p:txBody>
      </p:sp>
      <p:sp>
        <p:nvSpPr>
          <p:cNvPr id="6" name="Slide Number Placeholder 5">
            <a:extLst>
              <a:ext uri="{FF2B5EF4-FFF2-40B4-BE49-F238E27FC236}">
                <a16:creationId xmlns:a16="http://schemas.microsoft.com/office/drawing/2014/main" id="{FBB43C81-4267-48A3-B2ED-D120FC15D4D2}"/>
              </a:ext>
            </a:extLst>
          </p:cNvPr>
          <p:cNvSpPr>
            <a:spLocks noGrp="1"/>
          </p:cNvSpPr>
          <p:nvPr>
            <p:ph type="sldNum" sz="quarter" idx="4"/>
          </p:nvPr>
        </p:nvSpPr>
        <p:spPr>
          <a:xfrm>
            <a:off x="6964206" y="6356350"/>
            <a:ext cx="2057400" cy="365125"/>
          </a:xfrm>
          <a:prstGeom prst="rect">
            <a:avLst/>
          </a:prstGeom>
        </p:spPr>
        <p:txBody>
          <a:bodyPr vert="horz" lIns="0" tIns="0" rIns="0" bIns="0" rtlCol="0" anchor="b" anchorCtr="0"/>
          <a:lstStyle>
            <a:lvl1pPr algn="r">
              <a:defRPr sz="800">
                <a:solidFill>
                  <a:schemeClr val="tx1">
                    <a:tint val="75000"/>
                  </a:schemeClr>
                </a:solidFill>
              </a:defRPr>
            </a:lvl1pPr>
          </a:lstStyle>
          <a:p>
            <a:fld id="{5DE5E57D-DEB0-4AFD-865C-8114F3308714}" type="slidenum">
              <a:rPr lang="en-AU" smtClean="0"/>
              <a:pPr/>
              <a:t>‹#›</a:t>
            </a:fld>
            <a:endParaRPr lang="en-AU"/>
          </a:p>
        </p:txBody>
      </p:sp>
    </p:spTree>
    <p:extLst>
      <p:ext uri="{BB962C8B-B14F-4D97-AF65-F5344CB8AC3E}">
        <p14:creationId xmlns:p14="http://schemas.microsoft.com/office/powerpoint/2010/main" val="1645872803"/>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75C61D-D357-4A54-8D6D-601F3895253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6076187" cy="6858000"/>
          </a:xfrm>
          <a:prstGeom prst="rect">
            <a:avLst/>
          </a:prstGeom>
        </p:spPr>
      </p:pic>
    </p:spTree>
    <p:extLst>
      <p:ext uri="{BB962C8B-B14F-4D97-AF65-F5344CB8AC3E}">
        <p14:creationId xmlns:p14="http://schemas.microsoft.com/office/powerpoint/2010/main" val="253537145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628E9C6-76EF-4F37-A8F3-30A43EF53F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9795" y="6042992"/>
            <a:ext cx="3104410" cy="299831"/>
          </a:xfrm>
          <a:prstGeom prst="rect">
            <a:avLst/>
          </a:prstGeom>
        </p:spPr>
      </p:pic>
    </p:spTree>
    <p:extLst>
      <p:ext uri="{BB962C8B-B14F-4D97-AF65-F5344CB8AC3E}">
        <p14:creationId xmlns:p14="http://schemas.microsoft.com/office/powerpoint/2010/main" val="4009424941"/>
      </p:ext>
    </p:extLst>
  </p:cSld>
  <p:clrMap bg1="lt1" tx1="dk1" bg2="lt2" tx2="dk2" accent1="accent1" accent2="accent2" accent3="accent3" accent4="accent4" accent5="accent5" accent6="accent6" hlink="hlink" folHlink="folHlink"/>
  <p:sldLayoutIdLst>
    <p:sldLayoutId id="2147483665"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ortphillip.vic.gov.au/media/aeldtvn3/module-4-workbook-front-of-house.pdf"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au.openforms.com/Form/eda0d63c-385b-4390-bdb0-42ff1afc5ec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9683F5E-337D-46DF-B3E2-A1A5572D21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58" y="0"/>
            <a:ext cx="10281859" cy="6858000"/>
          </a:xfrm>
          <a:prstGeom prst="rect">
            <a:avLst/>
          </a:prstGeom>
        </p:spPr>
      </p:pic>
      <p:pic>
        <p:nvPicPr>
          <p:cNvPr id="8" name="Picture 7">
            <a:extLst>
              <a:ext uri="{FF2B5EF4-FFF2-40B4-BE49-F238E27FC236}">
                <a16:creationId xmlns:a16="http://schemas.microsoft.com/office/drawing/2014/main" id="{52E37C79-6C61-476C-874A-E17A469669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6076187" cy="6858000"/>
          </a:xfrm>
          <a:prstGeom prst="rect">
            <a:avLst/>
          </a:prstGeom>
        </p:spPr>
      </p:pic>
      <p:sp>
        <p:nvSpPr>
          <p:cNvPr id="4" name="TextBox 3">
            <a:extLst>
              <a:ext uri="{FF2B5EF4-FFF2-40B4-BE49-F238E27FC236}">
                <a16:creationId xmlns:a16="http://schemas.microsoft.com/office/drawing/2014/main" id="{082ADD2F-A27E-4E2E-8482-028603F1842B}"/>
              </a:ext>
            </a:extLst>
          </p:cNvPr>
          <p:cNvSpPr txBox="1"/>
          <p:nvPr/>
        </p:nvSpPr>
        <p:spPr>
          <a:xfrm>
            <a:off x="546775" y="5048593"/>
            <a:ext cx="3012207" cy="1107996"/>
          </a:xfrm>
          <a:prstGeom prst="rect">
            <a:avLst/>
          </a:prstGeom>
          <a:noFill/>
        </p:spPr>
        <p:txBody>
          <a:bodyPr wrap="square" lIns="0" tIns="0" rIns="0" bIns="0" rtlCol="0" anchor="b" anchorCtr="0">
            <a:spAutoFit/>
          </a:bodyPr>
          <a:lstStyle/>
          <a:p>
            <a:r>
              <a:rPr lang="en-AU" sz="3600" b="1" dirty="0">
                <a:solidFill>
                  <a:schemeClr val="bg1"/>
                </a:solidFill>
                <a:latin typeface="Arial" panose="020B0604020202020204" pitchFamily="34" charset="0"/>
                <a:cs typeface="Arial" panose="020B0604020202020204" pitchFamily="34" charset="0"/>
              </a:rPr>
              <a:t>Module 4</a:t>
            </a:r>
          </a:p>
          <a:p>
            <a:r>
              <a:rPr lang="en-AU" sz="3600" dirty="0">
                <a:solidFill>
                  <a:schemeClr val="bg1"/>
                </a:solidFill>
                <a:latin typeface="Arial" panose="020B0604020202020204" pitchFamily="34" charset="0"/>
                <a:cs typeface="Arial" panose="020B0604020202020204" pitchFamily="34" charset="0"/>
              </a:rPr>
              <a:t>Front-of-house </a:t>
            </a:r>
          </a:p>
        </p:txBody>
      </p:sp>
    </p:spTree>
    <p:extLst>
      <p:ext uri="{BB962C8B-B14F-4D97-AF65-F5344CB8AC3E}">
        <p14:creationId xmlns:p14="http://schemas.microsoft.com/office/powerpoint/2010/main" val="344634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10</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1270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This week’s activities and what comes next</a:t>
            </a:r>
            <a:endParaRPr lang="en-AU" sz="2400" dirty="0">
              <a:solidFill>
                <a:schemeClr val="bg1"/>
              </a:solidFill>
            </a:endParaRPr>
          </a:p>
        </p:txBody>
      </p:sp>
      <p:pic>
        <p:nvPicPr>
          <p:cNvPr id="7" name="Picture 6">
            <a:extLst>
              <a:ext uri="{FF2B5EF4-FFF2-40B4-BE49-F238E27FC236}">
                <a16:creationId xmlns:a16="http://schemas.microsoft.com/office/drawing/2014/main" id="{A778C3C7-EE89-CD1E-FA6D-39ED6D30B44D}"/>
              </a:ext>
            </a:extLst>
          </p:cNvPr>
          <p:cNvPicPr>
            <a:picLocks noChangeAspect="1"/>
          </p:cNvPicPr>
          <p:nvPr/>
        </p:nvPicPr>
        <p:blipFill>
          <a:blip r:embed="rId2">
            <a:extLst>
              <a:ext uri="{28A0092B-C50C-407E-A947-70E740481C1C}">
                <a14:useLocalDpi xmlns:a14="http://schemas.microsoft.com/office/drawing/2010/main" val="0"/>
              </a:ext>
            </a:extLst>
          </a:blip>
          <a:srcRect l="14002" r="14002"/>
          <a:stretch/>
        </p:blipFill>
        <p:spPr>
          <a:xfrm>
            <a:off x="4023359" y="1390983"/>
            <a:ext cx="4620296" cy="4280468"/>
          </a:xfrm>
          <a:prstGeom prst="rect">
            <a:avLst/>
          </a:prstGeom>
        </p:spPr>
      </p:pic>
      <p:sp>
        <p:nvSpPr>
          <p:cNvPr id="4" name="TextBox 3">
            <a:extLst>
              <a:ext uri="{FF2B5EF4-FFF2-40B4-BE49-F238E27FC236}">
                <a16:creationId xmlns:a16="http://schemas.microsoft.com/office/drawing/2014/main" id="{B699CD62-46C2-B5E0-4875-F54BD68031AC}"/>
              </a:ext>
            </a:extLst>
          </p:cNvPr>
          <p:cNvSpPr txBox="1"/>
          <p:nvPr/>
        </p:nvSpPr>
        <p:spPr>
          <a:xfrm>
            <a:off x="511773" y="4689197"/>
            <a:ext cx="3241040" cy="1275232"/>
          </a:xfrm>
          <a:prstGeom prst="rect">
            <a:avLst/>
          </a:prstGeom>
          <a:noFill/>
        </p:spPr>
        <p:txBody>
          <a:bodyPr wrap="square" lIns="0" tIns="0" rIns="0" bIns="0" numCol="1" spcCol="360000" rtlCol="0">
            <a:noAutofit/>
          </a:bodyPr>
          <a:lstStyle/>
          <a:p>
            <a:pPr marR="0" algn="l" rtl="0">
              <a:spcAft>
                <a:spcPts val="1200"/>
              </a:spcAft>
            </a:pPr>
            <a:r>
              <a:rPr lang="en-US" sz="1200" b="1" dirty="0">
                <a:solidFill>
                  <a:srgbClr val="000000"/>
                </a:solidFill>
                <a:latin typeface="Arial" panose="020B0604020202020204" pitchFamily="34" charset="0"/>
              </a:rPr>
              <a:t>Next week</a:t>
            </a:r>
          </a:p>
          <a:p>
            <a:pPr marR="0" algn="l" rtl="0">
              <a:spcAft>
                <a:spcPts val="1200"/>
              </a:spcAft>
            </a:pPr>
            <a:r>
              <a:rPr lang="en-US" sz="1200" dirty="0">
                <a:solidFill>
                  <a:srgbClr val="000000"/>
                </a:solidFill>
                <a:latin typeface="Arial" panose="020B0604020202020204" pitchFamily="34" charset="0"/>
              </a:rPr>
              <a:t>In our next module (Module 5), we will be discussing best practice when dealing with external food suppliers.</a:t>
            </a:r>
          </a:p>
        </p:txBody>
      </p:sp>
      <p:sp>
        <p:nvSpPr>
          <p:cNvPr id="6" name="TextBox 5">
            <a:extLst>
              <a:ext uri="{FF2B5EF4-FFF2-40B4-BE49-F238E27FC236}">
                <a16:creationId xmlns:a16="http://schemas.microsoft.com/office/drawing/2014/main" id="{77ECF3ED-55B2-DD46-5196-53DF55EAB083}"/>
              </a:ext>
            </a:extLst>
          </p:cNvPr>
          <p:cNvSpPr txBox="1"/>
          <p:nvPr/>
        </p:nvSpPr>
        <p:spPr>
          <a:xfrm>
            <a:off x="500344" y="1390984"/>
            <a:ext cx="3309655" cy="847391"/>
          </a:xfrm>
          <a:prstGeom prst="rect">
            <a:avLst/>
          </a:prstGeom>
          <a:noFill/>
        </p:spPr>
        <p:txBody>
          <a:bodyPr wrap="square" lIns="0" tIns="0" rIns="0" bIns="0" numCol="1" spcCol="360000" rtlCol="0" anchor="t">
            <a:noAutofit/>
          </a:bodyPr>
          <a:lstStyle/>
          <a:p>
            <a:pPr>
              <a:spcAft>
                <a:spcPts val="1200"/>
              </a:spcAft>
            </a:pPr>
            <a:r>
              <a:rPr lang="en-US" sz="1200" u="none" strike="noStrike" dirty="0">
                <a:solidFill>
                  <a:srgbClr val="000000"/>
                </a:solidFill>
                <a:latin typeface="Arial"/>
                <a:cs typeface="Arial"/>
              </a:rPr>
              <a:t>Each week we’ll ask you to reflect on and implement what you have learnt.</a:t>
            </a:r>
          </a:p>
          <a:p>
            <a:pPr>
              <a:spcAft>
                <a:spcPts val="1200"/>
              </a:spcAft>
            </a:pPr>
            <a:r>
              <a:rPr lang="en-US" sz="1200" u="none" strike="noStrike" dirty="0">
                <a:solidFill>
                  <a:srgbClr val="000000"/>
                </a:solidFill>
                <a:latin typeface="Arial"/>
                <a:cs typeface="Arial"/>
              </a:rPr>
              <a:t>This week we ask that you:</a:t>
            </a:r>
            <a:endParaRPr lang="en-US" dirty="0">
              <a:latin typeface="Arial"/>
              <a:cs typeface="Arial"/>
            </a:endParaRPr>
          </a:p>
          <a:p>
            <a:pPr>
              <a:spcAft>
                <a:spcPts val="1200"/>
              </a:spcAft>
            </a:pPr>
            <a:endParaRPr lang="en-US" sz="1200" dirty="0">
              <a:solidFill>
                <a:srgbClr val="000000"/>
              </a:solidFill>
              <a:latin typeface="Arial"/>
              <a:cs typeface="Arial"/>
            </a:endParaRPr>
          </a:p>
          <a:p>
            <a:pPr>
              <a:spcAft>
                <a:spcPts val="1200"/>
              </a:spcAft>
            </a:pPr>
            <a:endParaRPr lang="en-US" sz="1200" dirty="0">
              <a:cs typeface="Arial" panose="020B0604020202020204"/>
            </a:endParaRPr>
          </a:p>
        </p:txBody>
      </p:sp>
      <p:sp>
        <p:nvSpPr>
          <p:cNvPr id="9" name="Rectangle: Rounded Corners 8">
            <a:extLst>
              <a:ext uri="{FF2B5EF4-FFF2-40B4-BE49-F238E27FC236}">
                <a16:creationId xmlns:a16="http://schemas.microsoft.com/office/drawing/2014/main" id="{D7C50065-3F10-685A-D494-AB19158F6F24}"/>
              </a:ext>
            </a:extLst>
          </p:cNvPr>
          <p:cNvSpPr/>
          <p:nvPr/>
        </p:nvSpPr>
        <p:spPr>
          <a:xfrm>
            <a:off x="500342" y="3186637"/>
            <a:ext cx="3119155" cy="36512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hlinkClick r:id="rId3">
                  <a:extLst>
                    <a:ext uri="{A12FA001-AC4F-418D-AE19-62706E023703}">
                      <ahyp:hlinkClr xmlns:ahyp="http://schemas.microsoft.com/office/drawing/2018/hyperlinkcolor" val="tx"/>
                    </a:ext>
                  </a:extLst>
                </a:hlinkClick>
              </a:rPr>
              <a:t>Download Module 4 Workbook HERE</a:t>
            </a:r>
            <a:endParaRPr lang="en-AU" sz="1200" b="1" dirty="0">
              <a:solidFill>
                <a:schemeClr val="bg1"/>
              </a:solidFill>
            </a:endParaRPr>
          </a:p>
        </p:txBody>
      </p:sp>
      <p:sp>
        <p:nvSpPr>
          <p:cNvPr id="10" name="TextBox 9">
            <a:extLst>
              <a:ext uri="{FF2B5EF4-FFF2-40B4-BE49-F238E27FC236}">
                <a16:creationId xmlns:a16="http://schemas.microsoft.com/office/drawing/2014/main" id="{ECE2A658-5F0A-7A8C-AAF1-6C6E28B00564}"/>
              </a:ext>
            </a:extLst>
          </p:cNvPr>
          <p:cNvSpPr txBox="1"/>
          <p:nvPr/>
        </p:nvSpPr>
        <p:spPr>
          <a:xfrm>
            <a:off x="500342" y="3746824"/>
            <a:ext cx="3241040" cy="183504"/>
          </a:xfrm>
          <a:prstGeom prst="rect">
            <a:avLst/>
          </a:prstGeom>
          <a:noFill/>
        </p:spPr>
        <p:txBody>
          <a:bodyPr wrap="square" lIns="0" tIns="0" rIns="0" bIns="0" numCol="1" spcCol="360000" rtlCol="0" anchor="t">
            <a:noAutofit/>
          </a:bodyPr>
          <a:lstStyle/>
          <a:p>
            <a:pPr marL="171450" indent="-171450">
              <a:spcAft>
                <a:spcPts val="1200"/>
              </a:spcAft>
              <a:buFont typeface="Wingdings"/>
              <a:buChar char="q"/>
            </a:pPr>
            <a:r>
              <a:rPr lang="en-US" sz="1200" dirty="0">
                <a:cs typeface="Arial" panose="020B0604020202020204"/>
              </a:rPr>
              <a:t>Take this week’s test.</a:t>
            </a:r>
          </a:p>
        </p:txBody>
      </p:sp>
      <p:sp>
        <p:nvSpPr>
          <p:cNvPr id="11" name="Rectangle: Rounded Corners 10">
            <a:extLst>
              <a:ext uri="{FF2B5EF4-FFF2-40B4-BE49-F238E27FC236}">
                <a16:creationId xmlns:a16="http://schemas.microsoft.com/office/drawing/2014/main" id="{82D01B19-3A38-305A-9AC0-6747106A2991}"/>
              </a:ext>
            </a:extLst>
          </p:cNvPr>
          <p:cNvSpPr/>
          <p:nvPr/>
        </p:nvSpPr>
        <p:spPr>
          <a:xfrm>
            <a:off x="500341" y="4130013"/>
            <a:ext cx="3119155" cy="365125"/>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hlinkClick r:id="rId4">
                  <a:extLst>
                    <a:ext uri="{A12FA001-AC4F-418D-AE19-62706E023703}">
                      <ahyp:hlinkClr xmlns:ahyp="http://schemas.microsoft.com/office/drawing/2018/hyperlinkcolor" val="tx"/>
                    </a:ext>
                  </a:extLst>
                </a:hlinkClick>
              </a:rPr>
              <a:t>Take the Module 4 Test HERE</a:t>
            </a:r>
            <a:endParaRPr lang="en-AU" sz="1200" b="1" dirty="0">
              <a:solidFill>
                <a:schemeClr val="bg1"/>
              </a:solidFill>
            </a:endParaRPr>
          </a:p>
        </p:txBody>
      </p:sp>
      <p:sp>
        <p:nvSpPr>
          <p:cNvPr id="13" name="TextBox 12">
            <a:extLst>
              <a:ext uri="{FF2B5EF4-FFF2-40B4-BE49-F238E27FC236}">
                <a16:creationId xmlns:a16="http://schemas.microsoft.com/office/drawing/2014/main" id="{4C66E8AC-3FAE-954F-B4AD-606217D5D52A}"/>
              </a:ext>
            </a:extLst>
          </p:cNvPr>
          <p:cNvSpPr txBox="1"/>
          <p:nvPr/>
        </p:nvSpPr>
        <p:spPr>
          <a:xfrm>
            <a:off x="511773" y="2808072"/>
            <a:ext cx="3309655" cy="183503"/>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a:cs typeface="Arial"/>
              </a:rPr>
              <a:t>Complete Workbook 3: Front-of-house. </a:t>
            </a:r>
          </a:p>
          <a:p>
            <a:pPr>
              <a:spcAft>
                <a:spcPts val="1200"/>
              </a:spcAft>
            </a:pPr>
            <a:endParaRPr lang="en-US" sz="1200" dirty="0">
              <a:cs typeface="Arial" panose="020B0604020202020204"/>
            </a:endParaRPr>
          </a:p>
        </p:txBody>
      </p:sp>
      <p:sp>
        <p:nvSpPr>
          <p:cNvPr id="15" name="TextBox 14">
            <a:extLst>
              <a:ext uri="{FF2B5EF4-FFF2-40B4-BE49-F238E27FC236}">
                <a16:creationId xmlns:a16="http://schemas.microsoft.com/office/drawing/2014/main" id="{8EA25FFE-2B71-D11F-732B-1500526E5448}"/>
              </a:ext>
            </a:extLst>
          </p:cNvPr>
          <p:cNvSpPr txBox="1"/>
          <p:nvPr/>
        </p:nvSpPr>
        <p:spPr>
          <a:xfrm>
            <a:off x="511773" y="2291723"/>
            <a:ext cx="3309655" cy="379263"/>
          </a:xfrm>
          <a:prstGeom prst="rect">
            <a:avLst/>
          </a:prstGeom>
          <a:noFill/>
        </p:spPr>
        <p:txBody>
          <a:bodyPr wrap="square" lIns="0" tIns="0" rIns="0" bIns="0" numCol="1" spcCol="360000" rtlCol="0" anchor="t">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a:cs typeface="Arial"/>
              </a:rPr>
              <a:t>Create a procedure for receiving an allergy request.</a:t>
            </a:r>
          </a:p>
          <a:p>
            <a:pPr>
              <a:spcAft>
                <a:spcPts val="1200"/>
              </a:spcAft>
            </a:pPr>
            <a:endParaRPr lang="en-US" sz="1200" dirty="0">
              <a:cs typeface="Arial" panose="020B0604020202020204"/>
            </a:endParaRPr>
          </a:p>
        </p:txBody>
      </p:sp>
    </p:spTree>
    <p:extLst>
      <p:ext uri="{BB962C8B-B14F-4D97-AF65-F5344CB8AC3E}">
        <p14:creationId xmlns:p14="http://schemas.microsoft.com/office/powerpoint/2010/main" val="29926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9" grpId="0" animBg="1"/>
      <p:bldP spid="10" grpId="0"/>
      <p:bldP spid="11" grpId="0" animBg="1"/>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ABAE5C-01D1-3066-55BD-FF9460434155}"/>
              </a:ext>
            </a:extLst>
          </p:cNvPr>
          <p:cNvSpPr txBox="1"/>
          <p:nvPr/>
        </p:nvSpPr>
        <p:spPr>
          <a:xfrm>
            <a:off x="1038225" y="4881860"/>
            <a:ext cx="7067550" cy="646331"/>
          </a:xfrm>
          <a:prstGeom prst="rect">
            <a:avLst/>
          </a:prstGeom>
          <a:noFill/>
        </p:spPr>
        <p:txBody>
          <a:bodyPr wrap="square">
            <a:spAutoFit/>
          </a:bodyPr>
          <a:lstStyle/>
          <a:p>
            <a:pPr algn="ctr"/>
            <a:r>
              <a:rPr lang="en-US" dirty="0"/>
              <a:t>If you have any question or would like some additional guidance, please contact your Environmental Health Officer.</a:t>
            </a:r>
            <a:endParaRPr lang="en-AU" dirty="0"/>
          </a:p>
        </p:txBody>
      </p:sp>
    </p:spTree>
    <p:extLst>
      <p:ext uri="{BB962C8B-B14F-4D97-AF65-F5344CB8AC3E}">
        <p14:creationId xmlns:p14="http://schemas.microsoft.com/office/powerpoint/2010/main" val="1038498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A02790-FA10-8B35-8CAA-CC40D65C6863}"/>
              </a:ext>
            </a:extLst>
          </p:cNvPr>
          <p:cNvSpPr>
            <a:spLocks noGrp="1"/>
          </p:cNvSpPr>
          <p:nvPr>
            <p:ph type="ftr" sz="quarter" idx="11"/>
          </p:nvPr>
        </p:nvSpPr>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B171B785-3ECC-EE29-DF21-09BF34D748CB}"/>
              </a:ext>
            </a:extLst>
          </p:cNvPr>
          <p:cNvSpPr>
            <a:spLocks noGrp="1"/>
          </p:cNvSpPr>
          <p:nvPr>
            <p:ph type="sldNum" sz="quarter" idx="12"/>
          </p:nvPr>
        </p:nvSpPr>
        <p:spPr/>
        <p:txBody>
          <a:bodyPr/>
          <a:lstStyle/>
          <a:p>
            <a:fld id="{5DE5E57D-DEB0-4AFD-865C-8114F3308714}" type="slidenum">
              <a:rPr lang="en-AU" smtClean="0"/>
              <a:t>2</a:t>
            </a:fld>
            <a:endParaRPr lang="en-AU"/>
          </a:p>
        </p:txBody>
      </p:sp>
      <p:sp>
        <p:nvSpPr>
          <p:cNvPr id="4" name="TextBox 3">
            <a:extLst>
              <a:ext uri="{FF2B5EF4-FFF2-40B4-BE49-F238E27FC236}">
                <a16:creationId xmlns:a16="http://schemas.microsoft.com/office/drawing/2014/main" id="{935F740B-F742-F036-5F6A-EC37015F38B3}"/>
              </a:ext>
            </a:extLst>
          </p:cNvPr>
          <p:cNvSpPr txBox="1"/>
          <p:nvPr/>
        </p:nvSpPr>
        <p:spPr>
          <a:xfrm>
            <a:off x="428064" y="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Track your progress </a:t>
            </a:r>
            <a:endParaRPr lang="en-AU" sz="2400" dirty="0">
              <a:solidFill>
                <a:schemeClr val="bg1"/>
              </a:solidFill>
            </a:endParaRPr>
          </a:p>
        </p:txBody>
      </p:sp>
      <p:sp>
        <p:nvSpPr>
          <p:cNvPr id="5" name="TextBox 4">
            <a:extLst>
              <a:ext uri="{FF2B5EF4-FFF2-40B4-BE49-F238E27FC236}">
                <a16:creationId xmlns:a16="http://schemas.microsoft.com/office/drawing/2014/main" id="{55CE00AF-D985-4F7B-DB4B-DAD20B04E8E2}"/>
              </a:ext>
            </a:extLst>
          </p:cNvPr>
          <p:cNvSpPr txBox="1"/>
          <p:nvPr/>
        </p:nvSpPr>
        <p:spPr>
          <a:xfrm>
            <a:off x="5402615" y="1475172"/>
            <a:ext cx="3241040" cy="4992740"/>
          </a:xfrm>
          <a:prstGeom prst="rect">
            <a:avLst/>
          </a:prstGeom>
          <a:noFill/>
        </p:spPr>
        <p:txBody>
          <a:bodyPr wrap="square" lIns="0" tIns="0" rIns="0" bIns="0" numCol="1" spcCol="360000" rtlCol="0">
            <a:noAutofit/>
          </a:bodyPr>
          <a:lstStyle/>
          <a:p>
            <a:pPr marL="228600" marR="0" indent="-228600" algn="l" rtl="0">
              <a:spcAft>
                <a:spcPts val="1200"/>
              </a:spcAft>
              <a:buFont typeface="Arial" panose="020B0604020202020204" pitchFamily="34" charset="0"/>
              <a:buChar char="•"/>
            </a:pPr>
            <a:r>
              <a:rPr lang="en-AU" sz="1200" b="1" u="none" strike="noStrike" dirty="0">
                <a:solidFill>
                  <a:srgbClr val="000000"/>
                </a:solidFill>
                <a:latin typeface="Arial" panose="020B0604020202020204" pitchFamily="34" charset="0"/>
              </a:rPr>
              <a:t>Module 1</a:t>
            </a:r>
            <a:r>
              <a:rPr lang="en-AU" sz="1200" u="none" strike="noStrike" dirty="0">
                <a:solidFill>
                  <a:srgbClr val="000000"/>
                </a:solidFill>
                <a:latin typeface="Arial" panose="020B0604020202020204" pitchFamily="34" charset="0"/>
              </a:rPr>
              <a:t>: Introduction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2</a:t>
            </a:r>
            <a:r>
              <a:rPr lang="en-AU" sz="1200" u="none" strike="noStrike" dirty="0">
                <a:solidFill>
                  <a:srgbClr val="000000"/>
                </a:solidFill>
                <a:latin typeface="Arial" panose="020B0604020202020204" pitchFamily="34" charset="0"/>
              </a:rPr>
              <a:t>: Management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a:t>
            </a:r>
            <a:r>
              <a:rPr lang="en-AU" sz="1200" b="1" u="none" strike="noStrike" dirty="0">
                <a:solidFill>
                  <a:srgbClr val="000000"/>
                </a:solidFill>
                <a:latin typeface="Arial" panose="020B0604020202020204" pitchFamily="34" charset="0"/>
              </a:rPr>
              <a:t> </a:t>
            </a:r>
            <a:r>
              <a:rPr lang="en-AU" sz="1200" b="1" dirty="0">
                <a:solidFill>
                  <a:srgbClr val="000000"/>
                </a:solidFill>
                <a:latin typeface="Arial" panose="020B0604020202020204" pitchFamily="34" charset="0"/>
              </a:rPr>
              <a:t>3</a:t>
            </a:r>
            <a:r>
              <a:rPr lang="en-AU" sz="1200" u="none" strike="noStrike" dirty="0">
                <a:solidFill>
                  <a:srgbClr val="000000"/>
                </a:solidFill>
                <a:latin typeface="Arial" panose="020B0604020202020204" pitchFamily="34" charset="0"/>
              </a:rPr>
              <a:t>: Training </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4</a:t>
            </a:r>
            <a:r>
              <a:rPr lang="en-AU" sz="1200" u="none" strike="noStrike" dirty="0">
                <a:solidFill>
                  <a:srgbClr val="000000"/>
                </a:solidFill>
                <a:latin typeface="Arial" panose="020B0604020202020204" pitchFamily="34" charset="0"/>
              </a:rPr>
              <a:t>: Front-of-house </a:t>
            </a:r>
            <a:r>
              <a:rPr lang="en-AU" sz="1200" dirty="0">
                <a:solidFill>
                  <a:srgbClr val="000000"/>
                </a:solidFill>
                <a:latin typeface="Arial" panose="020B0604020202020204" pitchFamily="34" charset="0"/>
              </a:rPr>
              <a:t>(You’re here </a:t>
            </a:r>
            <a:r>
              <a:rPr lang="en-US" sz="1200" dirty="0">
                <a:solidFill>
                  <a:srgbClr val="000000"/>
                </a:solidFill>
                <a:latin typeface="Arial" panose="020B0604020202020204" pitchFamily="34" charset="0"/>
              </a:rPr>
              <a:t>📍)</a:t>
            </a:r>
            <a:endParaRPr lang="en-AU" sz="1200" u="none" strike="noStrike" dirty="0">
              <a:solidFill>
                <a:srgbClr val="000000"/>
              </a:solidFill>
              <a:latin typeface="Arial" panose="020B0604020202020204" pitchFamily="34" charset="0"/>
            </a:endParaRPr>
          </a:p>
          <a:p>
            <a:pPr marL="228600" marR="0" indent="-228600" algn="l" rtl="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5</a:t>
            </a:r>
            <a:r>
              <a:rPr lang="en-AU" sz="1200" u="none" strike="noStrike" dirty="0">
                <a:solidFill>
                  <a:srgbClr val="000000"/>
                </a:solidFill>
                <a:latin typeface="Arial" panose="020B0604020202020204" pitchFamily="34" charset="0"/>
              </a:rPr>
              <a:t>: Suppliers</a:t>
            </a:r>
          </a:p>
          <a:p>
            <a:pPr marL="228600" marR="0" indent="-228600" algn="l" rtl="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6</a:t>
            </a:r>
            <a:r>
              <a:rPr lang="en-AU" sz="1200" u="none" strike="noStrike" dirty="0">
                <a:solidFill>
                  <a:srgbClr val="000000"/>
                </a:solidFill>
                <a:latin typeface="Arial" panose="020B0604020202020204" pitchFamily="34" charset="0"/>
              </a:rPr>
              <a:t>: Storage</a:t>
            </a:r>
          </a:p>
          <a:p>
            <a:pPr marL="228600" indent="-22860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7</a:t>
            </a:r>
            <a:r>
              <a:rPr lang="en-AU" sz="1200" dirty="0">
                <a:solidFill>
                  <a:srgbClr val="000000"/>
                </a:solidFill>
                <a:latin typeface="Arial" panose="020B0604020202020204" pitchFamily="34" charset="0"/>
              </a:rPr>
              <a:t>: Preparing, handling and serving</a:t>
            </a:r>
          </a:p>
          <a:p>
            <a:pPr marL="228600" marR="0" indent="-228600" algn="l" rtl="0">
              <a:spcAft>
                <a:spcPts val="1200"/>
              </a:spcAft>
              <a:buFont typeface="Arial" panose="020B0604020202020204" pitchFamily="34" charset="0"/>
              <a:buChar char="•"/>
            </a:pPr>
            <a:r>
              <a:rPr lang="en-AU" sz="1200" b="1" dirty="0">
                <a:solidFill>
                  <a:srgbClr val="000000"/>
                </a:solidFill>
                <a:latin typeface="Arial" panose="020B0604020202020204" pitchFamily="34" charset="0"/>
              </a:rPr>
              <a:t>Module 8</a:t>
            </a:r>
            <a:r>
              <a:rPr lang="en-AU" sz="1200" u="none" strike="noStrike" dirty="0">
                <a:solidFill>
                  <a:srgbClr val="000000"/>
                </a:solidFill>
                <a:latin typeface="Arial" panose="020B0604020202020204" pitchFamily="34" charset="0"/>
              </a:rPr>
              <a:t>: Labelling</a:t>
            </a:r>
          </a:p>
          <a:p>
            <a:pPr marL="228600" marR="0" indent="-228600" algn="l" rtl="0">
              <a:spcAft>
                <a:spcPts val="1200"/>
              </a:spcAft>
              <a:buFont typeface="+mj-lt"/>
              <a:buAutoNum type="arabicPeriod"/>
            </a:pPr>
            <a:endParaRPr lang="en-US" sz="1200" u="none" strike="noStrike" dirty="0">
              <a:solidFill>
                <a:srgbClr val="000000"/>
              </a:solidFill>
              <a:latin typeface="Arial" panose="020B0604020202020204" pitchFamily="34" charset="0"/>
            </a:endParaRPr>
          </a:p>
          <a:p>
            <a:pPr marR="0" algn="l" rtl="0">
              <a:spcAft>
                <a:spcPts val="1200"/>
              </a:spcAft>
            </a:pPr>
            <a:endParaRPr lang="en-US" sz="1200" u="none" strike="noStrike"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56CA900C-51D1-1E7B-7640-DA8E3503D961}"/>
              </a:ext>
            </a:extLst>
          </p:cNvPr>
          <p:cNvPicPr>
            <a:picLocks noChangeAspect="1"/>
          </p:cNvPicPr>
          <p:nvPr/>
        </p:nvPicPr>
        <p:blipFill>
          <a:blip r:embed="rId2">
            <a:extLst>
              <a:ext uri="{28A0092B-C50C-407E-A947-70E740481C1C}">
                <a14:useLocalDpi xmlns:a14="http://schemas.microsoft.com/office/drawing/2010/main" val="0"/>
              </a:ext>
            </a:extLst>
          </a:blip>
          <a:srcRect l="16725" r="16725"/>
          <a:stretch/>
        </p:blipFill>
        <p:spPr>
          <a:xfrm>
            <a:off x="500345" y="1475172"/>
            <a:ext cx="4620296" cy="4280468"/>
          </a:xfrm>
          <a:prstGeom prst="rect">
            <a:avLst/>
          </a:prstGeom>
        </p:spPr>
      </p:pic>
    </p:spTree>
    <p:extLst>
      <p:ext uri="{BB962C8B-B14F-4D97-AF65-F5344CB8AC3E}">
        <p14:creationId xmlns:p14="http://schemas.microsoft.com/office/powerpoint/2010/main" val="343520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C9995F-F3E4-016B-DE86-A9DA97A3ED78}"/>
              </a:ext>
            </a:extLst>
          </p:cNvPr>
          <p:cNvSpPr>
            <a:spLocks noGrp="1"/>
          </p:cNvSpPr>
          <p:nvPr>
            <p:ph type="ftr" sz="quarter" idx="11"/>
          </p:nvPr>
        </p:nvSpPr>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9EF28D44-FF51-13A9-62C4-C2B8A2836998}"/>
              </a:ext>
            </a:extLst>
          </p:cNvPr>
          <p:cNvSpPr>
            <a:spLocks noGrp="1"/>
          </p:cNvSpPr>
          <p:nvPr>
            <p:ph type="sldNum" sz="quarter" idx="12"/>
          </p:nvPr>
        </p:nvSpPr>
        <p:spPr/>
        <p:txBody>
          <a:bodyPr/>
          <a:lstStyle/>
          <a:p>
            <a:fld id="{5DE5E57D-DEB0-4AFD-865C-8114F3308714}" type="slidenum">
              <a:rPr lang="en-AU" smtClean="0"/>
              <a:t>3</a:t>
            </a:fld>
            <a:endParaRPr lang="en-AU"/>
          </a:p>
        </p:txBody>
      </p:sp>
      <p:sp>
        <p:nvSpPr>
          <p:cNvPr id="4" name="TextBox 3">
            <a:extLst>
              <a:ext uri="{FF2B5EF4-FFF2-40B4-BE49-F238E27FC236}">
                <a16:creationId xmlns:a16="http://schemas.microsoft.com/office/drawing/2014/main" id="{1B60CE3E-AEB3-7F86-F9DF-C4229B4005AD}"/>
              </a:ext>
            </a:extLst>
          </p:cNvPr>
          <p:cNvSpPr txBox="1"/>
          <p:nvPr/>
        </p:nvSpPr>
        <p:spPr>
          <a:xfrm>
            <a:off x="428064" y="0"/>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Front-of-house</a:t>
            </a:r>
            <a:endParaRPr lang="en-AU" sz="2400" dirty="0">
              <a:solidFill>
                <a:schemeClr val="bg1"/>
              </a:solidFill>
            </a:endParaRPr>
          </a:p>
        </p:txBody>
      </p:sp>
      <p:sp>
        <p:nvSpPr>
          <p:cNvPr id="5" name="TextBox 4">
            <a:extLst>
              <a:ext uri="{FF2B5EF4-FFF2-40B4-BE49-F238E27FC236}">
                <a16:creationId xmlns:a16="http://schemas.microsoft.com/office/drawing/2014/main" id="{13BA2099-1371-940E-B91E-5A924C8B3D0F}"/>
              </a:ext>
            </a:extLst>
          </p:cNvPr>
          <p:cNvSpPr txBox="1"/>
          <p:nvPr/>
        </p:nvSpPr>
        <p:spPr>
          <a:xfrm>
            <a:off x="580461" y="4778373"/>
            <a:ext cx="3039917" cy="1030642"/>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Front-of-house staff are often the first and only point of contact for your customer, which is why it is important for them to be able to effectively ask and provide information about food allergens.</a:t>
            </a:r>
            <a:endParaRPr lang="en-US" sz="120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0A79FE40-CAEC-902A-D94E-344B7EDE9F99}"/>
              </a:ext>
            </a:extLst>
          </p:cNvPr>
          <p:cNvPicPr>
            <a:picLocks noChangeAspect="1"/>
          </p:cNvPicPr>
          <p:nvPr/>
        </p:nvPicPr>
        <p:blipFill>
          <a:blip r:embed="rId2">
            <a:extLst>
              <a:ext uri="{28A0092B-C50C-407E-A947-70E740481C1C}">
                <a14:useLocalDpi xmlns:a14="http://schemas.microsoft.com/office/drawing/2010/main" val="0"/>
              </a:ext>
            </a:extLst>
          </a:blip>
          <a:srcRect l="586" r="586"/>
          <a:stretch/>
        </p:blipFill>
        <p:spPr>
          <a:xfrm>
            <a:off x="4095639" y="1551372"/>
            <a:ext cx="4620296" cy="4280468"/>
          </a:xfrm>
          <a:prstGeom prst="rect">
            <a:avLst/>
          </a:prstGeom>
        </p:spPr>
      </p:pic>
      <p:sp>
        <p:nvSpPr>
          <p:cNvPr id="8" name="TextBox 7">
            <a:extLst>
              <a:ext uri="{FF2B5EF4-FFF2-40B4-BE49-F238E27FC236}">
                <a16:creationId xmlns:a16="http://schemas.microsoft.com/office/drawing/2014/main" id="{EB3F9CEC-4857-60D4-51D3-A385DC42D74F}"/>
              </a:ext>
            </a:extLst>
          </p:cNvPr>
          <p:cNvSpPr txBox="1"/>
          <p:nvPr/>
        </p:nvSpPr>
        <p:spPr>
          <a:xfrm>
            <a:off x="580465" y="1703772"/>
            <a:ext cx="3039917" cy="775189"/>
          </a:xfrm>
          <a:prstGeom prst="rect">
            <a:avLst/>
          </a:prstGeom>
          <a:noFill/>
        </p:spPr>
        <p:txBody>
          <a:bodyPr wrap="square" lIns="0" tIns="0" rIns="0" bIns="0" numCol="1" spcCol="360000" rtlCol="0">
            <a:noAutofit/>
          </a:bodyPr>
          <a:lstStyle/>
          <a:p>
            <a:pPr>
              <a:spcAft>
                <a:spcPts val="1200"/>
              </a:spcAft>
            </a:pPr>
            <a:r>
              <a:rPr lang="en-US" sz="1200" dirty="0">
                <a:solidFill>
                  <a:srgbClr val="000000"/>
                </a:solidFill>
                <a:latin typeface="Arial" panose="020B0604020202020204" pitchFamily="34" charset="0"/>
              </a:rPr>
              <a:t>Front-of-house refers </a:t>
            </a:r>
            <a:r>
              <a:rPr lang="en-AU" sz="1200" dirty="0">
                <a:solidFill>
                  <a:srgbClr val="000000"/>
                </a:solidFill>
                <a:latin typeface="Arial" panose="020B0604020202020204" pitchFamily="34" charset="0"/>
              </a:rPr>
              <a:t>to the guest-facing components of your business. </a:t>
            </a:r>
          </a:p>
          <a:p>
            <a:pPr>
              <a:spcAft>
                <a:spcPts val="1200"/>
              </a:spcAft>
            </a:pPr>
            <a:r>
              <a:rPr lang="en-AU" sz="1200" dirty="0">
                <a:solidFill>
                  <a:srgbClr val="000000"/>
                </a:solidFill>
                <a:latin typeface="Arial" panose="020B0604020202020204" pitchFamily="34" charset="0"/>
              </a:rPr>
              <a:t>Examples of front-of-house staff roles include:</a:t>
            </a:r>
          </a:p>
        </p:txBody>
      </p:sp>
      <p:sp>
        <p:nvSpPr>
          <p:cNvPr id="9" name="TextBox 8">
            <a:extLst>
              <a:ext uri="{FF2B5EF4-FFF2-40B4-BE49-F238E27FC236}">
                <a16:creationId xmlns:a16="http://schemas.microsoft.com/office/drawing/2014/main" id="{74CB9396-E972-4910-98A1-63560D048913}"/>
              </a:ext>
            </a:extLst>
          </p:cNvPr>
          <p:cNvSpPr txBox="1"/>
          <p:nvPr/>
        </p:nvSpPr>
        <p:spPr>
          <a:xfrm>
            <a:off x="580464" y="3062158"/>
            <a:ext cx="3039917" cy="269105"/>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panose="020B0604020202020204" pitchFamily="34" charset="0"/>
              </a:rPr>
              <a:t>wait staff </a:t>
            </a:r>
          </a:p>
        </p:txBody>
      </p:sp>
      <p:sp>
        <p:nvSpPr>
          <p:cNvPr id="10" name="TextBox 9">
            <a:extLst>
              <a:ext uri="{FF2B5EF4-FFF2-40B4-BE49-F238E27FC236}">
                <a16:creationId xmlns:a16="http://schemas.microsoft.com/office/drawing/2014/main" id="{57D59190-30F3-E615-F479-803D50E44941}"/>
              </a:ext>
            </a:extLst>
          </p:cNvPr>
          <p:cNvSpPr txBox="1"/>
          <p:nvPr/>
        </p:nvSpPr>
        <p:spPr>
          <a:xfrm>
            <a:off x="580463" y="3377268"/>
            <a:ext cx="3039917" cy="269105"/>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panose="020B0604020202020204" pitchFamily="34" charset="0"/>
              </a:rPr>
              <a:t>runners </a:t>
            </a:r>
          </a:p>
        </p:txBody>
      </p:sp>
      <p:sp>
        <p:nvSpPr>
          <p:cNvPr id="11" name="TextBox 10">
            <a:extLst>
              <a:ext uri="{FF2B5EF4-FFF2-40B4-BE49-F238E27FC236}">
                <a16:creationId xmlns:a16="http://schemas.microsoft.com/office/drawing/2014/main" id="{6580A39F-3EBB-6DFA-36B8-8A20A9462BF2}"/>
              </a:ext>
            </a:extLst>
          </p:cNvPr>
          <p:cNvSpPr txBox="1"/>
          <p:nvPr/>
        </p:nvSpPr>
        <p:spPr>
          <a:xfrm>
            <a:off x="580463" y="3692378"/>
            <a:ext cx="3039917" cy="269105"/>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panose="020B0604020202020204" pitchFamily="34" charset="0"/>
              </a:rPr>
              <a:t>cashiers </a:t>
            </a:r>
          </a:p>
        </p:txBody>
      </p:sp>
      <p:sp>
        <p:nvSpPr>
          <p:cNvPr id="12" name="TextBox 11">
            <a:extLst>
              <a:ext uri="{FF2B5EF4-FFF2-40B4-BE49-F238E27FC236}">
                <a16:creationId xmlns:a16="http://schemas.microsoft.com/office/drawing/2014/main" id="{294B4D61-AE4B-91CC-1134-BB75B8B41931}"/>
              </a:ext>
            </a:extLst>
          </p:cNvPr>
          <p:cNvSpPr txBox="1"/>
          <p:nvPr/>
        </p:nvSpPr>
        <p:spPr>
          <a:xfrm>
            <a:off x="580462" y="4030561"/>
            <a:ext cx="3039917" cy="269105"/>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panose="020B0604020202020204" pitchFamily="34" charset="0"/>
              </a:rPr>
              <a:t>bartenders </a:t>
            </a:r>
          </a:p>
        </p:txBody>
      </p:sp>
      <p:sp>
        <p:nvSpPr>
          <p:cNvPr id="13" name="TextBox 12">
            <a:extLst>
              <a:ext uri="{FF2B5EF4-FFF2-40B4-BE49-F238E27FC236}">
                <a16:creationId xmlns:a16="http://schemas.microsoft.com/office/drawing/2014/main" id="{E91234DB-2342-F097-FEED-56EA06FC7AA5}"/>
              </a:ext>
            </a:extLst>
          </p:cNvPr>
          <p:cNvSpPr txBox="1"/>
          <p:nvPr/>
        </p:nvSpPr>
        <p:spPr>
          <a:xfrm>
            <a:off x="580462" y="2757903"/>
            <a:ext cx="3039917" cy="269105"/>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panose="020B0604020202020204" pitchFamily="34" charset="0"/>
              </a:rPr>
              <a:t>front-of-house managers </a:t>
            </a:r>
          </a:p>
        </p:txBody>
      </p:sp>
      <p:sp>
        <p:nvSpPr>
          <p:cNvPr id="14" name="TextBox 13">
            <a:extLst>
              <a:ext uri="{FF2B5EF4-FFF2-40B4-BE49-F238E27FC236}">
                <a16:creationId xmlns:a16="http://schemas.microsoft.com/office/drawing/2014/main" id="{84DCDF28-04A3-D535-5ACE-C30B21AF43CE}"/>
              </a:ext>
            </a:extLst>
          </p:cNvPr>
          <p:cNvSpPr txBox="1"/>
          <p:nvPr/>
        </p:nvSpPr>
        <p:spPr>
          <a:xfrm>
            <a:off x="580461" y="4359219"/>
            <a:ext cx="3039917" cy="269105"/>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panose="020B0604020202020204" pitchFamily="34" charset="0"/>
              </a:rPr>
              <a:t>takeaway staff. </a:t>
            </a:r>
          </a:p>
        </p:txBody>
      </p:sp>
    </p:spTree>
    <p:extLst>
      <p:ext uri="{BB962C8B-B14F-4D97-AF65-F5344CB8AC3E}">
        <p14:creationId xmlns:p14="http://schemas.microsoft.com/office/powerpoint/2010/main" val="52349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anim calcmode="lin" valueType="num">
                                      <p:cBhvr>
                                        <p:cTn id="2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1000"/>
                                        <p:tgtEl>
                                          <p:spTgt spid="14">
                                            <p:txEl>
                                              <p:pRg st="0" end="0"/>
                                            </p:txEl>
                                          </p:spTgt>
                                        </p:tgtEl>
                                      </p:cBhvr>
                                    </p:animEffect>
                                    <p:anim calcmode="lin" valueType="num">
                                      <p:cBhvr>
                                        <p:cTn id="5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
                                            <p:txEl>
                                              <p:pRg st="0" end="0"/>
                                            </p:txEl>
                                          </p:spTgt>
                                        </p:tgtEl>
                                        <p:attrNameLst>
                                          <p:attrName>style.visibility</p:attrName>
                                        </p:attrNameLst>
                                      </p:cBhvr>
                                      <p:to>
                                        <p:strVal val="visible"/>
                                      </p:to>
                                    </p:set>
                                    <p:animEffect transition="in" filter="fade">
                                      <p:cBhvr>
                                        <p:cTn id="62" dur="1000"/>
                                        <p:tgtEl>
                                          <p:spTgt spid="5">
                                            <p:txEl>
                                              <p:pRg st="0" end="0"/>
                                            </p:txEl>
                                          </p:spTgt>
                                        </p:tgtEl>
                                      </p:cBhvr>
                                    </p:animEffect>
                                    <p:anim calcmode="lin" valueType="num">
                                      <p:cBhvr>
                                        <p:cTn id="6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971B28-948C-FF76-257A-5FC78792369B}"/>
              </a:ext>
            </a:extLst>
          </p:cNvPr>
          <p:cNvSpPr>
            <a:spLocks noGrp="1"/>
          </p:cNvSpPr>
          <p:nvPr>
            <p:ph type="ftr" sz="quarter" idx="11"/>
          </p:nvPr>
        </p:nvSpPr>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8740246C-EFF8-9BAA-1043-59579547B658}"/>
              </a:ext>
            </a:extLst>
          </p:cNvPr>
          <p:cNvSpPr>
            <a:spLocks noGrp="1"/>
          </p:cNvSpPr>
          <p:nvPr>
            <p:ph type="sldNum" sz="quarter" idx="12"/>
          </p:nvPr>
        </p:nvSpPr>
        <p:spPr/>
        <p:txBody>
          <a:bodyPr/>
          <a:lstStyle/>
          <a:p>
            <a:fld id="{5DE5E57D-DEB0-4AFD-865C-8114F3308714}" type="slidenum">
              <a:rPr lang="en-AU" smtClean="0"/>
              <a:t>4</a:t>
            </a:fld>
            <a:endParaRPr lang="en-AU"/>
          </a:p>
        </p:txBody>
      </p:sp>
      <p:sp>
        <p:nvSpPr>
          <p:cNvPr id="6" name="TextBox 5">
            <a:extLst>
              <a:ext uri="{FF2B5EF4-FFF2-40B4-BE49-F238E27FC236}">
                <a16:creationId xmlns:a16="http://schemas.microsoft.com/office/drawing/2014/main" id="{B2D40AFE-63C5-F5E3-8426-AB2ED5027A37}"/>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Knowing how food affect customers</a:t>
            </a:r>
            <a:endParaRPr lang="en-AU" sz="2400" dirty="0">
              <a:solidFill>
                <a:schemeClr val="bg1"/>
              </a:solidFill>
            </a:endParaRPr>
          </a:p>
        </p:txBody>
      </p:sp>
      <p:sp>
        <p:nvSpPr>
          <p:cNvPr id="7" name="Rectangle: Rounded Corners 6">
            <a:extLst>
              <a:ext uri="{FF2B5EF4-FFF2-40B4-BE49-F238E27FC236}">
                <a16:creationId xmlns:a16="http://schemas.microsoft.com/office/drawing/2014/main" id="{05D3EB1B-8BBE-ADE5-545C-708120EE798B}"/>
              </a:ext>
            </a:extLst>
          </p:cNvPr>
          <p:cNvSpPr/>
          <p:nvPr/>
        </p:nvSpPr>
        <p:spPr>
          <a:xfrm>
            <a:off x="609319" y="2227526"/>
            <a:ext cx="8106616" cy="556979"/>
          </a:xfrm>
          <a:prstGeom prst="roundRect">
            <a:avLst/>
          </a:prstGeom>
          <a:solidFill>
            <a:srgbClr val="00DEC9"/>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t>Dietary requirement </a:t>
            </a:r>
            <a:r>
              <a:rPr lang="en-US" sz="1200" dirty="0"/>
              <a:t>- </a:t>
            </a:r>
            <a:r>
              <a:rPr lang="en-AU" sz="1200" dirty="0"/>
              <a:t>Food choices taken by the person for personal, moral, cultural, or religious reasons. For example, halal or vegan. These should be catered for, but contamination won’t cause physical illness.</a:t>
            </a:r>
          </a:p>
        </p:txBody>
      </p:sp>
      <p:sp>
        <p:nvSpPr>
          <p:cNvPr id="8" name="Rectangle: Rounded Corners 7">
            <a:extLst>
              <a:ext uri="{FF2B5EF4-FFF2-40B4-BE49-F238E27FC236}">
                <a16:creationId xmlns:a16="http://schemas.microsoft.com/office/drawing/2014/main" id="{133C632D-2B88-7390-A699-9225616ED04C}"/>
              </a:ext>
            </a:extLst>
          </p:cNvPr>
          <p:cNvSpPr/>
          <p:nvPr/>
        </p:nvSpPr>
        <p:spPr>
          <a:xfrm>
            <a:off x="609319" y="2915532"/>
            <a:ext cx="8106616" cy="55697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Food intolerances </a:t>
            </a:r>
            <a:r>
              <a:rPr lang="en-US" sz="1200" dirty="0"/>
              <a:t>- </a:t>
            </a:r>
            <a:r>
              <a:rPr lang="en-AU" sz="1200" dirty="0"/>
              <a:t>is a mild chemical reaction which occurs in the digestive system and results in a range of </a:t>
            </a:r>
            <a:r>
              <a:rPr lang="en-US" sz="1200" dirty="0"/>
              <a:t>mild physical reactions to certain foods. For example, stomach pain, bloating, diarrhea, rash, headaches.</a:t>
            </a:r>
            <a:endParaRPr lang="en-AU" sz="1200" dirty="0"/>
          </a:p>
        </p:txBody>
      </p:sp>
      <p:sp>
        <p:nvSpPr>
          <p:cNvPr id="9" name="Rectangle: Rounded Corners 8">
            <a:extLst>
              <a:ext uri="{FF2B5EF4-FFF2-40B4-BE49-F238E27FC236}">
                <a16:creationId xmlns:a16="http://schemas.microsoft.com/office/drawing/2014/main" id="{C3975D6C-6D49-5233-EA0B-BC56B6AB4D60}"/>
              </a:ext>
            </a:extLst>
          </p:cNvPr>
          <p:cNvSpPr/>
          <p:nvPr/>
        </p:nvSpPr>
        <p:spPr>
          <a:xfrm>
            <a:off x="609319" y="3623947"/>
            <a:ext cx="8106616" cy="556608"/>
          </a:xfrm>
          <a:prstGeom prst="roundRect">
            <a:avLst/>
          </a:prstGeom>
          <a:solidFill>
            <a:srgbClr val="0086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Food allergies </a:t>
            </a:r>
            <a:r>
              <a:rPr lang="en-US" sz="1200" dirty="0"/>
              <a:t>– occurs when the immune system reacts to a food in a harmful way. Reactions can include </a:t>
            </a:r>
            <a:r>
              <a:rPr lang="en-AU" sz="1200" dirty="0"/>
              <a:t>hives,  rashes, stomach cramps, nausea, vomiting, diarrhoea.</a:t>
            </a:r>
            <a:r>
              <a:rPr lang="en-US" sz="1200" dirty="0"/>
              <a:t> </a:t>
            </a:r>
            <a:endParaRPr lang="en-AU" sz="1200" dirty="0"/>
          </a:p>
        </p:txBody>
      </p:sp>
      <p:sp>
        <p:nvSpPr>
          <p:cNvPr id="10" name="Rectangle: Rounded Corners 9">
            <a:extLst>
              <a:ext uri="{FF2B5EF4-FFF2-40B4-BE49-F238E27FC236}">
                <a16:creationId xmlns:a16="http://schemas.microsoft.com/office/drawing/2014/main" id="{E44DD886-9736-7D0C-C8CA-B6CB5949FA12}"/>
              </a:ext>
            </a:extLst>
          </p:cNvPr>
          <p:cNvSpPr/>
          <p:nvPr/>
        </p:nvSpPr>
        <p:spPr>
          <a:xfrm>
            <a:off x="609319" y="4312941"/>
            <a:ext cx="8106616" cy="555619"/>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t>Coeliac </a:t>
            </a:r>
            <a:r>
              <a:rPr lang="en-US" sz="1200" b="1" dirty="0"/>
              <a:t>Disease</a:t>
            </a:r>
            <a:r>
              <a:rPr lang="en-US" sz="1200" dirty="0"/>
              <a:t> - </a:t>
            </a:r>
            <a:r>
              <a:rPr lang="en-AU" sz="1200" dirty="0"/>
              <a:t>is an auto-immune disease that causes an immune response when gluten is consumed, that damages the small intestine. Repercussions of eating gluten can be severe, including fatigue and weight loss.</a:t>
            </a:r>
          </a:p>
        </p:txBody>
      </p:sp>
      <p:sp>
        <p:nvSpPr>
          <p:cNvPr id="16" name="TextBox 15">
            <a:extLst>
              <a:ext uri="{FF2B5EF4-FFF2-40B4-BE49-F238E27FC236}">
                <a16:creationId xmlns:a16="http://schemas.microsoft.com/office/drawing/2014/main" id="{D0261D06-62A5-71E5-1F4B-3F03BF579CA3}"/>
              </a:ext>
            </a:extLst>
          </p:cNvPr>
          <p:cNvSpPr txBox="1"/>
          <p:nvPr/>
        </p:nvSpPr>
        <p:spPr>
          <a:xfrm>
            <a:off x="609319" y="1321310"/>
            <a:ext cx="7925360" cy="775189"/>
          </a:xfrm>
          <a:prstGeom prst="rect">
            <a:avLst/>
          </a:prstGeom>
          <a:noFill/>
        </p:spPr>
        <p:txBody>
          <a:bodyPr wrap="square" lIns="0" tIns="0" rIns="0" bIns="0" numCol="1" spcCol="360000" rtlCol="0">
            <a:noAutofit/>
          </a:bodyPr>
          <a:lstStyle/>
          <a:p>
            <a:pPr>
              <a:spcAft>
                <a:spcPts val="1200"/>
              </a:spcAft>
            </a:pPr>
            <a:r>
              <a:rPr lang="en-US" sz="1200" dirty="0">
                <a:solidFill>
                  <a:srgbClr val="000000"/>
                </a:solidFill>
                <a:latin typeface="Arial" panose="020B0604020202020204" pitchFamily="34" charset="0"/>
              </a:rPr>
              <a:t>When asking customers if they have any food allergies there are a range of responses that front-of-house staff might receive. It is important for them to know what each means and the affects they can have.</a:t>
            </a:r>
          </a:p>
          <a:p>
            <a:pPr>
              <a:spcAft>
                <a:spcPts val="1200"/>
              </a:spcAft>
            </a:pPr>
            <a:r>
              <a:rPr lang="en-US" sz="1200" dirty="0">
                <a:solidFill>
                  <a:srgbClr val="000000"/>
                </a:solidFill>
                <a:latin typeface="Arial" panose="020B0604020202020204" pitchFamily="34" charset="0"/>
              </a:rPr>
              <a:t>The types of food allergies and intolerances that may be flagged with staff are listed below, from least to most severe:</a:t>
            </a:r>
            <a:endParaRPr lang="en-AU" sz="1200" dirty="0">
              <a:solidFill>
                <a:srgbClr val="000000"/>
              </a:solidFill>
              <a:latin typeface="Arial" panose="020B0604020202020204" pitchFamily="34" charset="0"/>
            </a:endParaRPr>
          </a:p>
        </p:txBody>
      </p:sp>
      <p:sp>
        <p:nvSpPr>
          <p:cNvPr id="17" name="Rectangle: Rounded Corners 16">
            <a:extLst>
              <a:ext uri="{FF2B5EF4-FFF2-40B4-BE49-F238E27FC236}">
                <a16:creationId xmlns:a16="http://schemas.microsoft.com/office/drawing/2014/main" id="{02D1CBBF-40A7-173F-6514-3791E007A487}"/>
              </a:ext>
            </a:extLst>
          </p:cNvPr>
          <p:cNvSpPr/>
          <p:nvPr/>
        </p:nvSpPr>
        <p:spPr>
          <a:xfrm>
            <a:off x="609319" y="5000946"/>
            <a:ext cx="8106616" cy="555619"/>
          </a:xfrm>
          <a:prstGeom prst="roundRect">
            <a:avLst/>
          </a:prstGeom>
          <a:solidFill>
            <a:srgbClr val="003E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Anaphylaxis</a:t>
            </a:r>
            <a:r>
              <a:rPr lang="en-US" sz="1200" dirty="0"/>
              <a:t> - </a:t>
            </a:r>
            <a:r>
              <a:rPr lang="en-AU" sz="1200" dirty="0"/>
              <a:t>is a severe, life-threatening allergic reaction which can occur seconds or minutes after exposure to an allergen. Symptoms may include swollen tongues, restricted airways, fainting, vomiting, hives, low blood pressure.</a:t>
            </a:r>
          </a:p>
        </p:txBody>
      </p:sp>
      <p:sp>
        <p:nvSpPr>
          <p:cNvPr id="18" name="TextBox 17">
            <a:extLst>
              <a:ext uri="{FF2B5EF4-FFF2-40B4-BE49-F238E27FC236}">
                <a16:creationId xmlns:a16="http://schemas.microsoft.com/office/drawing/2014/main" id="{401B7460-3414-412C-6F55-19676ABB905B}"/>
              </a:ext>
            </a:extLst>
          </p:cNvPr>
          <p:cNvSpPr txBox="1"/>
          <p:nvPr/>
        </p:nvSpPr>
        <p:spPr>
          <a:xfrm>
            <a:off x="609319" y="5763723"/>
            <a:ext cx="7925360" cy="555619"/>
          </a:xfrm>
          <a:prstGeom prst="rect">
            <a:avLst/>
          </a:prstGeom>
          <a:noFill/>
        </p:spPr>
        <p:txBody>
          <a:bodyPr wrap="square" lIns="0" tIns="0" rIns="0" bIns="0" numCol="1" spcCol="360000" rtlCol="0">
            <a:noAutofit/>
          </a:bodyPr>
          <a:lstStyle/>
          <a:p>
            <a:pPr>
              <a:spcAft>
                <a:spcPts val="1200"/>
              </a:spcAft>
            </a:pPr>
            <a:r>
              <a:rPr lang="en-US" sz="1200" dirty="0">
                <a:solidFill>
                  <a:srgbClr val="000000"/>
                </a:solidFill>
                <a:latin typeface="Arial" panose="020B0604020202020204" pitchFamily="34" charset="0"/>
              </a:rPr>
              <a:t>Your business should have processes in place to avoid customers from experiencing any of the above and procedures in place incase any of them accidentally occur. </a:t>
            </a:r>
            <a:endParaRPr lang="en-AU"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1428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6"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D5FA48-1725-48AF-9206-7D47B75409FD}"/>
              </a:ext>
            </a:extLst>
          </p:cNvPr>
          <p:cNvSpPr>
            <a:spLocks noGrp="1"/>
          </p:cNvSpPr>
          <p:nvPr>
            <p:ph type="ftr" sz="quarter" idx="11"/>
          </p:nvPr>
        </p:nvSpPr>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DAA09BEB-444D-FB00-1EAC-3EAF6648FADC}"/>
              </a:ext>
            </a:extLst>
          </p:cNvPr>
          <p:cNvSpPr>
            <a:spLocks noGrp="1"/>
          </p:cNvSpPr>
          <p:nvPr>
            <p:ph type="sldNum" sz="quarter" idx="12"/>
          </p:nvPr>
        </p:nvSpPr>
        <p:spPr/>
        <p:txBody>
          <a:bodyPr/>
          <a:lstStyle/>
          <a:p>
            <a:fld id="{5DE5E57D-DEB0-4AFD-865C-8114F3308714}" type="slidenum">
              <a:rPr lang="en-AU" smtClean="0"/>
              <a:t>5</a:t>
            </a:fld>
            <a:endParaRPr lang="en-AU"/>
          </a:p>
        </p:txBody>
      </p:sp>
      <p:sp>
        <p:nvSpPr>
          <p:cNvPr id="4" name="TextBox 3">
            <a:extLst>
              <a:ext uri="{FF2B5EF4-FFF2-40B4-BE49-F238E27FC236}">
                <a16:creationId xmlns:a16="http://schemas.microsoft.com/office/drawing/2014/main" id="{70B1AED8-6A89-8284-D7AF-AD243424DF5B}"/>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Finding success at each stage</a:t>
            </a:r>
            <a:endParaRPr lang="en-AU" sz="2400" dirty="0">
              <a:solidFill>
                <a:schemeClr val="bg1"/>
              </a:solidFill>
            </a:endParaRPr>
          </a:p>
        </p:txBody>
      </p:sp>
      <p:sp>
        <p:nvSpPr>
          <p:cNvPr id="5" name="Rectangle: Rounded Corners 4">
            <a:extLst>
              <a:ext uri="{FF2B5EF4-FFF2-40B4-BE49-F238E27FC236}">
                <a16:creationId xmlns:a16="http://schemas.microsoft.com/office/drawing/2014/main" id="{24828A50-9880-65A7-92D8-3A140BD96DD3}"/>
              </a:ext>
            </a:extLst>
          </p:cNvPr>
          <p:cNvSpPr/>
          <p:nvPr/>
        </p:nvSpPr>
        <p:spPr>
          <a:xfrm>
            <a:off x="609319" y="2227526"/>
            <a:ext cx="8106616" cy="556979"/>
          </a:xfrm>
          <a:prstGeom prst="roundRect">
            <a:avLst/>
          </a:prstGeom>
          <a:solidFill>
            <a:srgbClr val="00DE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Online menus </a:t>
            </a:r>
            <a:r>
              <a:rPr lang="en-US" sz="1200" dirty="0"/>
              <a:t>– If you have an online menu, it is good to ensure allergy and dietary information is included on it. That way customers can plan appropriately in advance. It is also good to have a reminder for them to alert staff too.</a:t>
            </a:r>
            <a:endParaRPr lang="en-AU" sz="1200" dirty="0"/>
          </a:p>
        </p:txBody>
      </p:sp>
      <p:sp>
        <p:nvSpPr>
          <p:cNvPr id="6" name="Rectangle: Rounded Corners 5">
            <a:extLst>
              <a:ext uri="{FF2B5EF4-FFF2-40B4-BE49-F238E27FC236}">
                <a16:creationId xmlns:a16="http://schemas.microsoft.com/office/drawing/2014/main" id="{4BE0EE04-FAC7-22C1-AFC8-2BB42508E03C}"/>
              </a:ext>
            </a:extLst>
          </p:cNvPr>
          <p:cNvSpPr/>
          <p:nvPr/>
        </p:nvSpPr>
        <p:spPr>
          <a:xfrm>
            <a:off x="609319" y="2915532"/>
            <a:ext cx="8106616" cy="556979"/>
          </a:xfrm>
          <a:prstGeom prst="round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Making a booking </a:t>
            </a:r>
            <a:r>
              <a:rPr lang="en-US" sz="1200" dirty="0"/>
              <a:t>– </a:t>
            </a:r>
            <a:r>
              <a:rPr lang="en-AU" sz="1200" dirty="0"/>
              <a:t>Customers should be asked if they have an allergy or dietary requirements when they are making their booking. This can be done over the phone or through online bookings.</a:t>
            </a:r>
          </a:p>
        </p:txBody>
      </p:sp>
      <p:sp>
        <p:nvSpPr>
          <p:cNvPr id="7" name="Rectangle: Rounded Corners 6">
            <a:extLst>
              <a:ext uri="{FF2B5EF4-FFF2-40B4-BE49-F238E27FC236}">
                <a16:creationId xmlns:a16="http://schemas.microsoft.com/office/drawing/2014/main" id="{32C27041-FDB6-DC8D-9247-11F088C6F302}"/>
              </a:ext>
            </a:extLst>
          </p:cNvPr>
          <p:cNvSpPr/>
          <p:nvPr/>
        </p:nvSpPr>
        <p:spPr>
          <a:xfrm>
            <a:off x="609319" y="3623947"/>
            <a:ext cx="8106616" cy="556608"/>
          </a:xfrm>
          <a:prstGeom prst="roundRect">
            <a:avLst/>
          </a:prstGeom>
          <a:solidFill>
            <a:srgbClr val="00867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In-store menus and notice boards </a:t>
            </a:r>
            <a:r>
              <a:rPr lang="en-US" sz="1200" dirty="0"/>
              <a:t>– It is important for allergen information to be present on menus and notice boards and to also encourage customers to speak to wait staff if they have any allergies or dietary requirements.</a:t>
            </a:r>
            <a:endParaRPr lang="en-AU" sz="1200" dirty="0"/>
          </a:p>
        </p:txBody>
      </p:sp>
      <p:sp>
        <p:nvSpPr>
          <p:cNvPr id="8" name="Rectangle: Rounded Corners 7">
            <a:extLst>
              <a:ext uri="{FF2B5EF4-FFF2-40B4-BE49-F238E27FC236}">
                <a16:creationId xmlns:a16="http://schemas.microsoft.com/office/drawing/2014/main" id="{B2C003CB-7489-8848-19F2-C7C8CD386F9D}"/>
              </a:ext>
            </a:extLst>
          </p:cNvPr>
          <p:cNvSpPr/>
          <p:nvPr/>
        </p:nvSpPr>
        <p:spPr>
          <a:xfrm>
            <a:off x="609319" y="4312941"/>
            <a:ext cx="8106616" cy="555619"/>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Wait staff </a:t>
            </a:r>
            <a:r>
              <a:rPr lang="en-US" sz="1200" dirty="0"/>
              <a:t>– should be trained to ask customers if they have any allergies, they should be well informed about what allergens are included in each dish and they should be able to effectively respond if an allergy is identified.</a:t>
            </a:r>
            <a:endParaRPr lang="en-AU" sz="1200" dirty="0"/>
          </a:p>
        </p:txBody>
      </p:sp>
      <p:sp>
        <p:nvSpPr>
          <p:cNvPr id="9" name="TextBox 8">
            <a:extLst>
              <a:ext uri="{FF2B5EF4-FFF2-40B4-BE49-F238E27FC236}">
                <a16:creationId xmlns:a16="http://schemas.microsoft.com/office/drawing/2014/main" id="{FBD08F91-9F45-4FC3-B789-291C295FAEE6}"/>
              </a:ext>
            </a:extLst>
          </p:cNvPr>
          <p:cNvSpPr txBox="1"/>
          <p:nvPr/>
        </p:nvSpPr>
        <p:spPr>
          <a:xfrm>
            <a:off x="609319" y="1321310"/>
            <a:ext cx="7925360" cy="775189"/>
          </a:xfrm>
          <a:prstGeom prst="rect">
            <a:avLst/>
          </a:prstGeom>
          <a:noFill/>
        </p:spPr>
        <p:txBody>
          <a:bodyPr wrap="square" lIns="0" tIns="0" rIns="0" bIns="0" numCol="1" spcCol="360000" rtlCol="0">
            <a:noAutofit/>
          </a:bodyPr>
          <a:lstStyle/>
          <a:p>
            <a:pPr>
              <a:spcAft>
                <a:spcPts val="1200"/>
              </a:spcAft>
            </a:pPr>
            <a:r>
              <a:rPr lang="en-US" sz="1200" dirty="0">
                <a:solidFill>
                  <a:srgbClr val="000000"/>
                </a:solidFill>
                <a:latin typeface="Arial" panose="020B0604020202020204" pitchFamily="34" charset="0"/>
              </a:rPr>
              <a:t>Front-of-house staff interact with customers in a range of ways, from bookings to ordering and then paying. It is important for your business to consider how you can use these stages to avoid an unnecessary allergy incident. </a:t>
            </a:r>
          </a:p>
          <a:p>
            <a:pPr>
              <a:spcAft>
                <a:spcPts val="1200"/>
              </a:spcAft>
            </a:pPr>
            <a:r>
              <a:rPr lang="en-AU" sz="1200" dirty="0">
                <a:solidFill>
                  <a:srgbClr val="000000"/>
                </a:solidFill>
                <a:latin typeface="Arial" panose="020B0604020202020204" pitchFamily="34" charset="0"/>
              </a:rPr>
              <a:t>See our recommendations below:</a:t>
            </a:r>
            <a:endParaRPr lang="en-US" sz="1200" dirty="0">
              <a:solidFill>
                <a:srgbClr val="000000"/>
              </a:solidFill>
              <a:latin typeface="Arial" panose="020B0604020202020204" pitchFamily="34" charset="0"/>
            </a:endParaRPr>
          </a:p>
        </p:txBody>
      </p:sp>
      <p:sp>
        <p:nvSpPr>
          <p:cNvPr id="10" name="Rectangle: Rounded Corners 9">
            <a:extLst>
              <a:ext uri="{FF2B5EF4-FFF2-40B4-BE49-F238E27FC236}">
                <a16:creationId xmlns:a16="http://schemas.microsoft.com/office/drawing/2014/main" id="{F72ABDEE-1306-B85C-F478-27758EBDFB02}"/>
              </a:ext>
            </a:extLst>
          </p:cNvPr>
          <p:cNvSpPr/>
          <p:nvPr/>
        </p:nvSpPr>
        <p:spPr>
          <a:xfrm>
            <a:off x="609319" y="5000946"/>
            <a:ext cx="8106616" cy="555619"/>
          </a:xfrm>
          <a:prstGeom prst="roundRect">
            <a:avLst/>
          </a:prstGeom>
          <a:solidFill>
            <a:srgbClr val="003E3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Front-of-house managers</a:t>
            </a:r>
            <a:r>
              <a:rPr lang="en-US" sz="1200" dirty="0"/>
              <a:t> – </a:t>
            </a:r>
            <a:r>
              <a:rPr lang="en-AU" sz="1200" dirty="0"/>
              <a:t>should be able to answer any allergen-related questions (from staff or customers) and should have procedures in place in case any complaints or concerns are raised.</a:t>
            </a:r>
          </a:p>
        </p:txBody>
      </p:sp>
    </p:spTree>
    <p:extLst>
      <p:ext uri="{BB962C8B-B14F-4D97-AF65-F5344CB8AC3E}">
        <p14:creationId xmlns:p14="http://schemas.microsoft.com/office/powerpoint/2010/main" val="327359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F1482A-21D8-CDA1-4AB8-4FB143F7981C}"/>
              </a:ext>
            </a:extLst>
          </p:cNvPr>
          <p:cNvSpPr>
            <a:spLocks noGrp="1"/>
          </p:cNvSpPr>
          <p:nvPr>
            <p:ph type="ftr" sz="quarter" idx="11"/>
          </p:nvPr>
        </p:nvSpPr>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A650B47A-E646-4EF9-EC0F-73DCCDBA9D7E}"/>
              </a:ext>
            </a:extLst>
          </p:cNvPr>
          <p:cNvSpPr>
            <a:spLocks noGrp="1"/>
          </p:cNvSpPr>
          <p:nvPr>
            <p:ph type="sldNum" sz="quarter" idx="12"/>
          </p:nvPr>
        </p:nvSpPr>
        <p:spPr/>
        <p:txBody>
          <a:bodyPr/>
          <a:lstStyle/>
          <a:p>
            <a:fld id="{5DE5E57D-DEB0-4AFD-865C-8114F3308714}" type="slidenum">
              <a:rPr lang="en-AU" smtClean="0"/>
              <a:t>6</a:t>
            </a:fld>
            <a:endParaRPr lang="en-AU"/>
          </a:p>
        </p:txBody>
      </p:sp>
      <p:sp>
        <p:nvSpPr>
          <p:cNvPr id="4" name="TextBox 3">
            <a:extLst>
              <a:ext uri="{FF2B5EF4-FFF2-40B4-BE49-F238E27FC236}">
                <a16:creationId xmlns:a16="http://schemas.microsoft.com/office/drawing/2014/main" id="{B442E654-45EB-ED6B-D821-1E8D626ADD14}"/>
              </a:ext>
            </a:extLst>
          </p:cNvPr>
          <p:cNvSpPr txBox="1"/>
          <p:nvPr/>
        </p:nvSpPr>
        <p:spPr>
          <a:xfrm>
            <a:off x="5402615" y="1475172"/>
            <a:ext cx="3241040" cy="410767"/>
          </a:xfrm>
          <a:prstGeom prst="rect">
            <a:avLst/>
          </a:prstGeom>
          <a:noFill/>
        </p:spPr>
        <p:txBody>
          <a:bodyPr wrap="square" lIns="0" tIns="0" rIns="0" bIns="0" numCol="1" spcCol="360000" rtlCol="0">
            <a:noAutofit/>
          </a:bodyPr>
          <a:lstStyle/>
          <a:p>
            <a:pPr marR="0" algn="l" rtl="0">
              <a:spcAft>
                <a:spcPts val="1200"/>
              </a:spcAft>
            </a:pPr>
            <a:r>
              <a:rPr lang="en-US" sz="1200" u="none" strike="noStrike" dirty="0">
                <a:solidFill>
                  <a:srgbClr val="000000"/>
                </a:solidFill>
                <a:latin typeface="Arial" panose="020B0604020202020204" pitchFamily="34" charset="0"/>
              </a:rPr>
              <a:t>Additional procedures that you can introduce to assist front-of-house staff, include:</a:t>
            </a:r>
          </a:p>
        </p:txBody>
      </p:sp>
      <p:sp>
        <p:nvSpPr>
          <p:cNvPr id="5" name="TextBox 4">
            <a:extLst>
              <a:ext uri="{FF2B5EF4-FFF2-40B4-BE49-F238E27FC236}">
                <a16:creationId xmlns:a16="http://schemas.microsoft.com/office/drawing/2014/main" id="{5078EFE8-E36E-39A2-5780-A5BC85757E2C}"/>
              </a:ext>
            </a:extLst>
          </p:cNvPr>
          <p:cNvSpPr txBox="1"/>
          <p:nvPr/>
        </p:nvSpPr>
        <p:spPr>
          <a:xfrm>
            <a:off x="428064" y="12034"/>
            <a:ext cx="8287871" cy="775189"/>
          </a:xfrm>
          <a:prstGeom prst="rect">
            <a:avLst/>
          </a:prstGeom>
          <a:noFill/>
        </p:spPr>
        <p:txBody>
          <a:bodyPr wrap="square" lIns="0" tIns="0" rIns="0" bIns="0" rtlCol="0" anchor="b" anchorCtr="0">
            <a:noAutofit/>
          </a:bodyPr>
          <a:lstStyle/>
          <a:p>
            <a:pPr algn="ctr"/>
            <a:r>
              <a:rPr lang="en-US" sz="2400" dirty="0">
                <a:solidFill>
                  <a:schemeClr val="bg1"/>
                </a:solidFill>
              </a:rPr>
              <a:t>Key procedures that will assist front-of-house staff</a:t>
            </a:r>
            <a:endParaRPr lang="en-AU" sz="2400" dirty="0">
              <a:solidFill>
                <a:schemeClr val="bg1"/>
              </a:solidFill>
            </a:endParaRPr>
          </a:p>
        </p:txBody>
      </p:sp>
      <p:pic>
        <p:nvPicPr>
          <p:cNvPr id="6" name="Picture 5">
            <a:extLst>
              <a:ext uri="{FF2B5EF4-FFF2-40B4-BE49-F238E27FC236}">
                <a16:creationId xmlns:a16="http://schemas.microsoft.com/office/drawing/2014/main" id="{6F655B3B-2D15-C43A-FE41-6B20B3619427}"/>
              </a:ext>
            </a:extLst>
          </p:cNvPr>
          <p:cNvPicPr>
            <a:picLocks noChangeAspect="1"/>
          </p:cNvPicPr>
          <p:nvPr/>
        </p:nvPicPr>
        <p:blipFill>
          <a:blip r:embed="rId2">
            <a:extLst>
              <a:ext uri="{28A0092B-C50C-407E-A947-70E740481C1C}">
                <a14:useLocalDpi xmlns:a14="http://schemas.microsoft.com/office/drawing/2010/main" val="0"/>
              </a:ext>
            </a:extLst>
          </a:blip>
          <a:srcRect l="10710" r="10710"/>
          <a:stretch/>
        </p:blipFill>
        <p:spPr>
          <a:xfrm>
            <a:off x="500346" y="1475172"/>
            <a:ext cx="4620296" cy="4280468"/>
          </a:xfrm>
          <a:prstGeom prst="rect">
            <a:avLst/>
          </a:prstGeom>
        </p:spPr>
      </p:pic>
      <p:sp>
        <p:nvSpPr>
          <p:cNvPr id="8" name="TextBox 7">
            <a:extLst>
              <a:ext uri="{FF2B5EF4-FFF2-40B4-BE49-F238E27FC236}">
                <a16:creationId xmlns:a16="http://schemas.microsoft.com/office/drawing/2014/main" id="{5E73EA92-1911-1528-DDED-E384FE6402FF}"/>
              </a:ext>
            </a:extLst>
          </p:cNvPr>
          <p:cNvSpPr txBox="1"/>
          <p:nvPr/>
        </p:nvSpPr>
        <p:spPr>
          <a:xfrm>
            <a:off x="5402609" y="2041793"/>
            <a:ext cx="3039917" cy="854504"/>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US" sz="1200" dirty="0">
                <a:solidFill>
                  <a:srgbClr val="000000"/>
                </a:solidFill>
                <a:latin typeface="Arial" panose="020B0604020202020204" pitchFamily="34" charset="0"/>
              </a:rPr>
              <a:t>Collating and storing all important allergen information in one place, where front-of-house staff can access and refer to. A Food Allergen Menu Matrix (see Module 2) can be great for this.</a:t>
            </a:r>
          </a:p>
        </p:txBody>
      </p:sp>
      <p:sp>
        <p:nvSpPr>
          <p:cNvPr id="10" name="TextBox 9">
            <a:extLst>
              <a:ext uri="{FF2B5EF4-FFF2-40B4-BE49-F238E27FC236}">
                <a16:creationId xmlns:a16="http://schemas.microsoft.com/office/drawing/2014/main" id="{D575D760-C686-F3E8-23E4-AC3397BBA7DA}"/>
              </a:ext>
            </a:extLst>
          </p:cNvPr>
          <p:cNvSpPr txBox="1"/>
          <p:nvPr/>
        </p:nvSpPr>
        <p:spPr>
          <a:xfrm>
            <a:off x="5402609" y="3052151"/>
            <a:ext cx="3039917" cy="939279"/>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AU" sz="1200" dirty="0">
                <a:solidFill>
                  <a:srgbClr val="000000"/>
                </a:solidFill>
                <a:latin typeface="Arial" panose="020B0604020202020204" pitchFamily="34" charset="0"/>
              </a:rPr>
              <a:t>Creating a clear process or reminder system, to ensure staff check with customers about allergies. For example, adding allergy buttons or section to you order taking system. </a:t>
            </a:r>
            <a:endParaRPr lang="en-US" sz="1200" dirty="0">
              <a:solidFill>
                <a:srgbClr val="000000"/>
              </a:solidFill>
              <a:latin typeface="Arial" panose="020B0604020202020204" pitchFamily="34" charset="0"/>
            </a:endParaRPr>
          </a:p>
        </p:txBody>
      </p:sp>
      <p:sp>
        <p:nvSpPr>
          <p:cNvPr id="12" name="TextBox 11">
            <a:extLst>
              <a:ext uri="{FF2B5EF4-FFF2-40B4-BE49-F238E27FC236}">
                <a16:creationId xmlns:a16="http://schemas.microsoft.com/office/drawing/2014/main" id="{CBAF2AFA-0C71-CC66-F225-649CF70ACB6C}"/>
              </a:ext>
            </a:extLst>
          </p:cNvPr>
          <p:cNvSpPr txBox="1"/>
          <p:nvPr/>
        </p:nvSpPr>
        <p:spPr>
          <a:xfrm>
            <a:off x="5402609" y="4132751"/>
            <a:ext cx="3039917" cy="643592"/>
          </a:xfrm>
          <a:prstGeom prst="rect">
            <a:avLst/>
          </a:prstGeom>
          <a:noFill/>
        </p:spPr>
        <p:txBody>
          <a:bodyPr wrap="square" lIns="0" tIns="0" rIns="0" bIns="0" numCol="1" spcCol="360000" rtlCol="0">
            <a:noAutofit/>
          </a:bodyPr>
          <a:lstStyle/>
          <a:p>
            <a:pPr marL="171450" indent="-171450">
              <a:spcAft>
                <a:spcPts val="1200"/>
              </a:spcAft>
              <a:buFont typeface="Wingdings" panose="05000000000000000000" pitchFamily="2" charset="2"/>
              <a:buChar char="q"/>
            </a:pPr>
            <a:r>
              <a:rPr lang="en-AU" sz="1200" dirty="0">
                <a:solidFill>
                  <a:srgbClr val="000000"/>
                </a:solidFill>
                <a:latin typeface="Arial" panose="020B0604020202020204" pitchFamily="34" charset="0"/>
              </a:rPr>
              <a:t>Have procedures in place for kitchen staff, to ensure they follow-up with wait staff if an allergen is identified.</a:t>
            </a:r>
            <a:endParaRPr lang="en-US"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531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1000"/>
                                        <p:tgtEl>
                                          <p:spTgt spid="12">
                                            <p:txEl>
                                              <p:pRg st="0" end="0"/>
                                            </p:txEl>
                                          </p:spTgt>
                                        </p:tgtEl>
                                      </p:cBhvr>
                                    </p:animEffect>
                                    <p:anim calcmode="lin" valueType="num">
                                      <p:cBhvr>
                                        <p:cTn id="3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8072DB-7F83-2163-554D-460649BF76F9}"/>
              </a:ext>
            </a:extLst>
          </p:cNvPr>
          <p:cNvSpPr>
            <a:spLocks noGrp="1"/>
          </p:cNvSpPr>
          <p:nvPr>
            <p:ph type="ftr" sz="quarter" idx="11"/>
          </p:nvPr>
        </p:nvSpPr>
        <p:spPr>
          <a:xfrm>
            <a:off x="211186" y="6356350"/>
            <a:ext cx="4837064" cy="365125"/>
          </a:xfrm>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D5A2D0A6-D49B-7B15-210A-998227FB154F}"/>
              </a:ext>
            </a:extLst>
          </p:cNvPr>
          <p:cNvSpPr>
            <a:spLocks noGrp="1"/>
          </p:cNvSpPr>
          <p:nvPr>
            <p:ph type="sldNum" sz="quarter" idx="12"/>
          </p:nvPr>
        </p:nvSpPr>
        <p:spPr/>
        <p:txBody>
          <a:bodyPr/>
          <a:lstStyle/>
          <a:p>
            <a:fld id="{5DE5E57D-DEB0-4AFD-865C-8114F3308714}" type="slidenum">
              <a:rPr lang="en-AU" smtClean="0"/>
              <a:t>7</a:t>
            </a:fld>
            <a:endParaRPr lang="en-AU" dirty="0"/>
          </a:p>
        </p:txBody>
      </p:sp>
      <p:sp>
        <p:nvSpPr>
          <p:cNvPr id="4" name="TextBox 3">
            <a:extLst>
              <a:ext uri="{FF2B5EF4-FFF2-40B4-BE49-F238E27FC236}">
                <a16:creationId xmlns:a16="http://schemas.microsoft.com/office/drawing/2014/main" id="{C1D2FBDD-B934-C0E7-4A47-25474421A83A}"/>
              </a:ext>
            </a:extLst>
          </p:cNvPr>
          <p:cNvSpPr txBox="1"/>
          <p:nvPr/>
        </p:nvSpPr>
        <p:spPr>
          <a:xfrm>
            <a:off x="428064" y="23591"/>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a:t>
            </a:r>
            <a:r>
              <a:rPr lang="en-US" sz="2400" dirty="0">
                <a:solidFill>
                  <a:schemeClr val="bg1"/>
                </a:solidFill>
              </a:rPr>
              <a:t>– forgot to follow-up</a:t>
            </a:r>
            <a:endParaRPr lang="en-AU" sz="2400" dirty="0">
              <a:solidFill>
                <a:schemeClr val="bg1"/>
              </a:solidFill>
            </a:endParaRPr>
          </a:p>
        </p:txBody>
      </p:sp>
      <p:sp>
        <p:nvSpPr>
          <p:cNvPr id="7" name="Rectangle: Rounded Corners 6">
            <a:extLst>
              <a:ext uri="{FF2B5EF4-FFF2-40B4-BE49-F238E27FC236}">
                <a16:creationId xmlns:a16="http://schemas.microsoft.com/office/drawing/2014/main" id="{DB5B167D-CA46-FA19-60A3-8760066412A8}"/>
              </a:ext>
            </a:extLst>
          </p:cNvPr>
          <p:cNvSpPr/>
          <p:nvPr/>
        </p:nvSpPr>
        <p:spPr>
          <a:xfrm>
            <a:off x="687820" y="1729109"/>
            <a:ext cx="1589375" cy="1528181"/>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a:extLst>
              <a:ext uri="{FF2B5EF4-FFF2-40B4-BE49-F238E27FC236}">
                <a16:creationId xmlns:a16="http://schemas.microsoft.com/office/drawing/2014/main" id="{A4405CC7-9F8A-F421-9760-6F248CBB7213}"/>
              </a:ext>
            </a:extLst>
          </p:cNvPr>
          <p:cNvSpPr txBox="1"/>
          <p:nvPr/>
        </p:nvSpPr>
        <p:spPr>
          <a:xfrm>
            <a:off x="2763548" y="1671029"/>
            <a:ext cx="3616900" cy="1125804"/>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A customer was attending a work function at a hotel and the meals were pre-ordered. When ordering via an online ordering form, the customer declared that they had allergies to fish and crustaceans. They then proceeded to order chicken satay from the menu as it stated it was fish and crustacea free.</a:t>
            </a:r>
            <a:endParaRPr lang="en-US" sz="1200" u="none" strike="noStrike" dirty="0">
              <a:solidFill>
                <a:srgbClr val="000000"/>
              </a:solidFill>
              <a:latin typeface="Arial" panose="020B0604020202020204" pitchFamily="34" charset="0"/>
            </a:endParaRPr>
          </a:p>
        </p:txBody>
      </p:sp>
      <p:sp>
        <p:nvSpPr>
          <p:cNvPr id="9" name="Rectangle: Rounded Corners 8">
            <a:extLst>
              <a:ext uri="{FF2B5EF4-FFF2-40B4-BE49-F238E27FC236}">
                <a16:creationId xmlns:a16="http://schemas.microsoft.com/office/drawing/2014/main" id="{C720EA2D-F1A9-B44E-AA01-9CB87DC17AB2}"/>
              </a:ext>
            </a:extLst>
          </p:cNvPr>
          <p:cNvSpPr/>
          <p:nvPr/>
        </p:nvSpPr>
        <p:spPr>
          <a:xfrm>
            <a:off x="6866807" y="2874654"/>
            <a:ext cx="1562942" cy="152818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Rounded Corners 10">
            <a:extLst>
              <a:ext uri="{FF2B5EF4-FFF2-40B4-BE49-F238E27FC236}">
                <a16:creationId xmlns:a16="http://schemas.microsoft.com/office/drawing/2014/main" id="{70D0C909-68BA-0D4F-2AE2-9DFD99606D8E}"/>
              </a:ext>
            </a:extLst>
          </p:cNvPr>
          <p:cNvSpPr/>
          <p:nvPr/>
        </p:nvSpPr>
        <p:spPr>
          <a:xfrm>
            <a:off x="687818" y="4144231"/>
            <a:ext cx="1589376" cy="1528181"/>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TextBox 18">
            <a:extLst>
              <a:ext uri="{FF2B5EF4-FFF2-40B4-BE49-F238E27FC236}">
                <a16:creationId xmlns:a16="http://schemas.microsoft.com/office/drawing/2014/main" id="{A8CD2120-9EC9-13DB-4984-954AEC2B77EB}"/>
              </a:ext>
            </a:extLst>
          </p:cNvPr>
          <p:cNvSpPr txBox="1"/>
          <p:nvPr/>
        </p:nvSpPr>
        <p:spPr>
          <a:xfrm>
            <a:off x="2153466" y="1046551"/>
            <a:ext cx="4837065" cy="234155"/>
          </a:xfrm>
          <a:prstGeom prst="rect">
            <a:avLst/>
          </a:prstGeom>
          <a:noFill/>
        </p:spPr>
        <p:txBody>
          <a:bodyPr wrap="square" lIns="0" tIns="0" rIns="0" bIns="0" numCol="1" spcCol="360000" rtlCol="0">
            <a:noAutofit/>
          </a:bodyPr>
          <a:lstStyle/>
          <a:p>
            <a:pPr marR="0" algn="l" rtl="0">
              <a:spcAft>
                <a:spcPts val="1200"/>
              </a:spcAft>
            </a:pPr>
            <a:r>
              <a:rPr lang="en-US" sz="1200" b="1" dirty="0">
                <a:solidFill>
                  <a:srgbClr val="000000"/>
                </a:solidFill>
                <a:latin typeface="Arial" panose="020B0604020202020204" pitchFamily="34" charset="0"/>
              </a:rPr>
              <a:t>Note: </a:t>
            </a:r>
            <a:r>
              <a:rPr lang="en-US" sz="1200" dirty="0">
                <a:solidFill>
                  <a:srgbClr val="000000"/>
                </a:solidFill>
                <a:latin typeface="Arial" panose="020B0604020202020204" pitchFamily="34" charset="0"/>
              </a:rPr>
              <a:t>This is a real-life incident that occurred in the City of Port Phillip.</a:t>
            </a:r>
            <a:endParaRPr lang="en-US" sz="1200" u="none" strike="noStrike"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id="{03D9A2D9-765C-EC35-BC65-10DB6E9B523D}"/>
              </a:ext>
            </a:extLst>
          </p:cNvPr>
          <p:cNvSpPr txBox="1"/>
          <p:nvPr/>
        </p:nvSpPr>
        <p:spPr>
          <a:xfrm>
            <a:off x="2763548" y="5162816"/>
            <a:ext cx="3616900" cy="953164"/>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Following an investigation, it was decided that although the meal itself did not contain fish or crustaceans, the contamination most likely occurred because the staff were not aware of the allergy and therefore didn’t take the necessary precautions.</a:t>
            </a:r>
            <a:endParaRPr lang="en-US" sz="1200" u="none" strike="noStrike" dirty="0">
              <a:solidFill>
                <a:srgbClr val="000000"/>
              </a:solidFill>
              <a:highlight>
                <a:srgbClr val="FFFF00"/>
              </a:highlight>
              <a:latin typeface="Arial" panose="020B0604020202020204" pitchFamily="34" charset="0"/>
            </a:endParaRPr>
          </a:p>
        </p:txBody>
      </p:sp>
      <p:sp>
        <p:nvSpPr>
          <p:cNvPr id="6" name="TextBox 5">
            <a:extLst>
              <a:ext uri="{FF2B5EF4-FFF2-40B4-BE49-F238E27FC236}">
                <a16:creationId xmlns:a16="http://schemas.microsoft.com/office/drawing/2014/main" id="{850AC002-F4A4-7BB7-615F-5845406F52FD}"/>
              </a:ext>
            </a:extLst>
          </p:cNvPr>
          <p:cNvSpPr txBox="1"/>
          <p:nvPr/>
        </p:nvSpPr>
        <p:spPr>
          <a:xfrm>
            <a:off x="2763548" y="2934290"/>
            <a:ext cx="3616900" cy="1544588"/>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On arrival to the function, the customer did not notify or remind staff of their allergies. During service, all meals were placed on the table. Many of the other attendees ordered seafood dishes, however, the customer didn't share any meal or drinks. The wait staff didn't seek to identify the person with the food allergy, nonetheless, the customer was served the correct meal.</a:t>
            </a:r>
            <a:endParaRPr lang="en-US" sz="1200" u="none" strike="noStrike" dirty="0">
              <a:solidFill>
                <a:srgbClr val="000000"/>
              </a:solidFill>
              <a:latin typeface="Arial" panose="020B0604020202020204" pitchFamily="34" charset="0"/>
            </a:endParaRPr>
          </a:p>
        </p:txBody>
      </p:sp>
      <p:sp>
        <p:nvSpPr>
          <p:cNvPr id="14" name="TextBox 13">
            <a:extLst>
              <a:ext uri="{FF2B5EF4-FFF2-40B4-BE49-F238E27FC236}">
                <a16:creationId xmlns:a16="http://schemas.microsoft.com/office/drawing/2014/main" id="{89D1E99E-FE73-288D-1B75-6A9D980BEA6A}"/>
              </a:ext>
            </a:extLst>
          </p:cNvPr>
          <p:cNvSpPr txBox="1"/>
          <p:nvPr/>
        </p:nvSpPr>
        <p:spPr>
          <a:xfrm>
            <a:off x="2763548" y="4568228"/>
            <a:ext cx="3616900" cy="414243"/>
          </a:xfrm>
          <a:prstGeom prst="rect">
            <a:avLst/>
          </a:prstGeom>
          <a:noFill/>
        </p:spPr>
        <p:txBody>
          <a:bodyPr wrap="square" lIns="0" tIns="0" rIns="0" bIns="0" numCol="1" spcCol="360000" rtlCol="0">
            <a:noAutofit/>
          </a:bodyPr>
          <a:lstStyle/>
          <a:p>
            <a:pPr>
              <a:spcAft>
                <a:spcPts val="1200"/>
              </a:spcAft>
            </a:pPr>
            <a:r>
              <a:rPr lang="en-AU" sz="1200" dirty="0">
                <a:solidFill>
                  <a:srgbClr val="000000"/>
                </a:solidFill>
                <a:latin typeface="Arial" panose="020B0604020202020204" pitchFamily="34" charset="0"/>
              </a:rPr>
              <a:t>On eating the meal, the customer started having an anaphylactic reaction and presented to hospital. </a:t>
            </a:r>
            <a:endParaRPr lang="en-US" sz="1200" u="none" strike="noStrike" dirty="0">
              <a:solidFill>
                <a:srgbClr val="000000"/>
              </a:solidFill>
              <a:highlight>
                <a:srgbClr val="FFFF00"/>
              </a:highlight>
              <a:latin typeface="Arial" panose="020B0604020202020204" pitchFamily="34" charset="0"/>
            </a:endParaRPr>
          </a:p>
        </p:txBody>
      </p:sp>
    </p:spTree>
    <p:extLst>
      <p:ext uri="{BB962C8B-B14F-4D97-AF65-F5344CB8AC3E}">
        <p14:creationId xmlns:p14="http://schemas.microsoft.com/office/powerpoint/2010/main" val="346268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9" grpId="0" animBg="1"/>
      <p:bldP spid="11" grpId="0" animBg="1"/>
      <p:bldP spid="19" grpId="0"/>
      <p:bldP spid="5" grpId="0"/>
      <p:bldP spid="6"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8</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 </a:t>
            </a:r>
            <a:r>
              <a:rPr lang="en-US" sz="2400" dirty="0">
                <a:solidFill>
                  <a:schemeClr val="bg1"/>
                </a:solidFill>
              </a:rPr>
              <a:t>Let's take a moment to reflect on this case</a:t>
            </a:r>
            <a:endParaRPr lang="en-AU" sz="2400" dirty="0">
              <a:solidFill>
                <a:schemeClr val="bg1"/>
              </a:solidFill>
            </a:endParaRPr>
          </a:p>
        </p:txBody>
      </p:sp>
      <p:sp>
        <p:nvSpPr>
          <p:cNvPr id="6" name="Rectangle: Rounded Corners 5">
            <a:extLst>
              <a:ext uri="{FF2B5EF4-FFF2-40B4-BE49-F238E27FC236}">
                <a16:creationId xmlns:a16="http://schemas.microsoft.com/office/drawing/2014/main" id="{1545228B-52B8-1BB6-D1B7-6DBD2452406B}"/>
              </a:ext>
            </a:extLst>
          </p:cNvPr>
          <p:cNvSpPr/>
          <p:nvPr/>
        </p:nvSpPr>
        <p:spPr>
          <a:xfrm>
            <a:off x="1752599" y="1354987"/>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t>What went wrong here?</a:t>
            </a:r>
            <a:endParaRPr lang="en-US" dirty="0"/>
          </a:p>
        </p:txBody>
      </p:sp>
      <p:sp>
        <p:nvSpPr>
          <p:cNvPr id="9" name="Rectangle: Rounded Corners 8">
            <a:extLst>
              <a:ext uri="{FF2B5EF4-FFF2-40B4-BE49-F238E27FC236}">
                <a16:creationId xmlns:a16="http://schemas.microsoft.com/office/drawing/2014/main" id="{959DE357-ACB8-77E6-91B8-40DB4A67533E}"/>
              </a:ext>
            </a:extLst>
          </p:cNvPr>
          <p:cNvSpPr/>
          <p:nvPr/>
        </p:nvSpPr>
        <p:spPr>
          <a:xfrm>
            <a:off x="1752599" y="2277349"/>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cs typeface="Arial"/>
              </a:rPr>
              <a:t>Should the wait staff have identified any attendees with allergies on arrival?</a:t>
            </a:r>
          </a:p>
        </p:txBody>
      </p:sp>
      <p:sp>
        <p:nvSpPr>
          <p:cNvPr id="10" name="Rectangle: Rounded Corners 9">
            <a:extLst>
              <a:ext uri="{FF2B5EF4-FFF2-40B4-BE49-F238E27FC236}">
                <a16:creationId xmlns:a16="http://schemas.microsoft.com/office/drawing/2014/main" id="{8B7C79D5-ACDA-5236-E2A3-E9C557BCDED5}"/>
              </a:ext>
            </a:extLst>
          </p:cNvPr>
          <p:cNvSpPr/>
          <p:nvPr/>
        </p:nvSpPr>
        <p:spPr>
          <a:xfrm>
            <a:off x="1752599" y="3199710"/>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cs typeface="Arial"/>
              </a:rPr>
              <a:t>When should the kitchen of been notified of the allergy and who was responsible to notify them?</a:t>
            </a:r>
          </a:p>
        </p:txBody>
      </p:sp>
      <p:sp>
        <p:nvSpPr>
          <p:cNvPr id="11" name="Rectangle: Rounded Corners 10">
            <a:extLst>
              <a:ext uri="{FF2B5EF4-FFF2-40B4-BE49-F238E27FC236}">
                <a16:creationId xmlns:a16="http://schemas.microsoft.com/office/drawing/2014/main" id="{5200962E-7040-B1BC-8D86-4CE6C2FF18C1}"/>
              </a:ext>
            </a:extLst>
          </p:cNvPr>
          <p:cNvSpPr/>
          <p:nvPr/>
        </p:nvSpPr>
        <p:spPr>
          <a:xfrm>
            <a:off x="1752599" y="5044432"/>
            <a:ext cx="5638800" cy="775189"/>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dirty="0"/>
              <a:t>Could something like this happen in your business? If not, why not?</a:t>
            </a:r>
          </a:p>
        </p:txBody>
      </p:sp>
      <p:sp>
        <p:nvSpPr>
          <p:cNvPr id="12" name="Rectangle: Rounded Corners 11">
            <a:extLst>
              <a:ext uri="{FF2B5EF4-FFF2-40B4-BE49-F238E27FC236}">
                <a16:creationId xmlns:a16="http://schemas.microsoft.com/office/drawing/2014/main" id="{FE5786E9-F4C0-8C24-59C4-53A3DD96A115}"/>
              </a:ext>
            </a:extLst>
          </p:cNvPr>
          <p:cNvSpPr/>
          <p:nvPr/>
        </p:nvSpPr>
        <p:spPr>
          <a:xfrm>
            <a:off x="1752599" y="412207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dirty="0">
                <a:cs typeface="Arial"/>
              </a:rPr>
              <a:t>How might the kitchen have prevented cross-contamination when preparing the dish?</a:t>
            </a:r>
          </a:p>
        </p:txBody>
      </p:sp>
    </p:spTree>
    <p:extLst>
      <p:ext uri="{BB962C8B-B14F-4D97-AF65-F5344CB8AC3E}">
        <p14:creationId xmlns:p14="http://schemas.microsoft.com/office/powerpoint/2010/main" val="114107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970AD0-2A7D-688A-C1D0-28375558C04E}"/>
              </a:ext>
            </a:extLst>
          </p:cNvPr>
          <p:cNvSpPr>
            <a:spLocks noGrp="1"/>
          </p:cNvSpPr>
          <p:nvPr>
            <p:ph type="ftr" sz="quarter" idx="11"/>
          </p:nvPr>
        </p:nvSpPr>
        <p:spPr>
          <a:xfrm>
            <a:off x="211185" y="6356350"/>
            <a:ext cx="4503427" cy="365125"/>
          </a:xfrm>
        </p:spPr>
        <p:txBody>
          <a:bodyPr/>
          <a:lstStyle/>
          <a:p>
            <a:r>
              <a:rPr lang="en-AU" dirty="0"/>
              <a:t>City of Port Phillip: Module 4 – Front-of-house</a:t>
            </a:r>
          </a:p>
        </p:txBody>
      </p:sp>
      <p:sp>
        <p:nvSpPr>
          <p:cNvPr id="3" name="Slide Number Placeholder 2">
            <a:extLst>
              <a:ext uri="{FF2B5EF4-FFF2-40B4-BE49-F238E27FC236}">
                <a16:creationId xmlns:a16="http://schemas.microsoft.com/office/drawing/2014/main" id="{3C71DC9C-BC8E-4BC5-5DAB-4C3156B44BCD}"/>
              </a:ext>
            </a:extLst>
          </p:cNvPr>
          <p:cNvSpPr>
            <a:spLocks noGrp="1"/>
          </p:cNvSpPr>
          <p:nvPr>
            <p:ph type="sldNum" sz="quarter" idx="12"/>
          </p:nvPr>
        </p:nvSpPr>
        <p:spPr/>
        <p:txBody>
          <a:bodyPr/>
          <a:lstStyle/>
          <a:p>
            <a:fld id="{5DE5E57D-DEB0-4AFD-865C-8114F3308714}" type="slidenum">
              <a:rPr lang="en-AU" smtClean="0"/>
              <a:t>9</a:t>
            </a:fld>
            <a:endParaRPr lang="en-AU"/>
          </a:p>
        </p:txBody>
      </p:sp>
      <p:sp>
        <p:nvSpPr>
          <p:cNvPr id="5" name="TextBox 4">
            <a:extLst>
              <a:ext uri="{FF2B5EF4-FFF2-40B4-BE49-F238E27FC236}">
                <a16:creationId xmlns:a16="http://schemas.microsoft.com/office/drawing/2014/main" id="{25B4D534-09FB-10DE-2695-1ADB7842C031}"/>
              </a:ext>
            </a:extLst>
          </p:cNvPr>
          <p:cNvSpPr txBox="1"/>
          <p:nvPr/>
        </p:nvSpPr>
        <p:spPr>
          <a:xfrm>
            <a:off x="428064" y="43070"/>
            <a:ext cx="8287871" cy="775189"/>
          </a:xfrm>
          <a:prstGeom prst="rect">
            <a:avLst/>
          </a:prstGeom>
          <a:noFill/>
        </p:spPr>
        <p:txBody>
          <a:bodyPr wrap="square" lIns="0" tIns="0" rIns="0" bIns="0" rtlCol="0" anchor="b" anchorCtr="0">
            <a:noAutofit/>
          </a:bodyPr>
          <a:lstStyle/>
          <a:p>
            <a:pPr algn="ctr"/>
            <a:r>
              <a:rPr lang="en-US" sz="2400" b="1" dirty="0">
                <a:solidFill>
                  <a:schemeClr val="bg1"/>
                </a:solidFill>
              </a:rPr>
              <a:t>Case study </a:t>
            </a:r>
            <a:r>
              <a:rPr lang="en-US" sz="2400" dirty="0">
                <a:solidFill>
                  <a:schemeClr val="bg1"/>
                </a:solidFill>
              </a:rPr>
              <a:t>- How could this incident have been avoided?</a:t>
            </a:r>
            <a:endParaRPr lang="en-AU" sz="2400" dirty="0">
              <a:solidFill>
                <a:schemeClr val="bg1"/>
              </a:solidFill>
            </a:endParaRPr>
          </a:p>
        </p:txBody>
      </p:sp>
      <p:sp>
        <p:nvSpPr>
          <p:cNvPr id="6" name="Rectangle: Rounded Corners 5">
            <a:extLst>
              <a:ext uri="{FF2B5EF4-FFF2-40B4-BE49-F238E27FC236}">
                <a16:creationId xmlns:a16="http://schemas.microsoft.com/office/drawing/2014/main" id="{1545228B-52B8-1BB6-D1B7-6DBD2452406B}"/>
              </a:ext>
            </a:extLst>
          </p:cNvPr>
          <p:cNvSpPr/>
          <p:nvPr/>
        </p:nvSpPr>
        <p:spPr>
          <a:xfrm>
            <a:off x="1533526" y="1379801"/>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A manager should have reviewed the orders and provided allergen information and assigned someone to follow-up with the affected customers.</a:t>
            </a:r>
          </a:p>
        </p:txBody>
      </p:sp>
      <p:sp>
        <p:nvSpPr>
          <p:cNvPr id="9" name="Rectangle: Rounded Corners 8">
            <a:extLst>
              <a:ext uri="{FF2B5EF4-FFF2-40B4-BE49-F238E27FC236}">
                <a16:creationId xmlns:a16="http://schemas.microsoft.com/office/drawing/2014/main" id="{959DE357-ACB8-77E6-91B8-40DB4A67533E}"/>
              </a:ext>
            </a:extLst>
          </p:cNvPr>
          <p:cNvSpPr/>
          <p:nvPr/>
        </p:nvSpPr>
        <p:spPr>
          <a:xfrm>
            <a:off x="1533526" y="2343167"/>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selected wait staff should have followed-up with the affected customers and the kitchen to ensure precautions were taken. </a:t>
            </a:r>
            <a:endParaRPr lang="en-AU" sz="1200" dirty="0"/>
          </a:p>
        </p:txBody>
      </p:sp>
      <p:sp>
        <p:nvSpPr>
          <p:cNvPr id="10" name="Rectangle: Rounded Corners 9">
            <a:extLst>
              <a:ext uri="{FF2B5EF4-FFF2-40B4-BE49-F238E27FC236}">
                <a16:creationId xmlns:a16="http://schemas.microsoft.com/office/drawing/2014/main" id="{8B7C79D5-ACDA-5236-E2A3-E9C557BCDED5}"/>
              </a:ext>
            </a:extLst>
          </p:cNvPr>
          <p:cNvSpPr/>
          <p:nvPr/>
        </p:nvSpPr>
        <p:spPr>
          <a:xfrm>
            <a:off x="1533526" y="3306533"/>
            <a:ext cx="5638800" cy="7751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Kitchen staff should have taken extra precautions when preparing, handling and serving the food to ensure cross-contamination didn’t occur.</a:t>
            </a:r>
            <a:endParaRPr lang="en-AU" sz="1200" dirty="0"/>
          </a:p>
        </p:txBody>
      </p:sp>
      <p:sp>
        <p:nvSpPr>
          <p:cNvPr id="11" name="Rectangle: Rounded Corners 10">
            <a:extLst>
              <a:ext uri="{FF2B5EF4-FFF2-40B4-BE49-F238E27FC236}">
                <a16:creationId xmlns:a16="http://schemas.microsoft.com/office/drawing/2014/main" id="{5200962E-7040-B1BC-8D86-4CE6C2FF18C1}"/>
              </a:ext>
            </a:extLst>
          </p:cNvPr>
          <p:cNvSpPr/>
          <p:nvPr/>
        </p:nvSpPr>
        <p:spPr>
          <a:xfrm>
            <a:off x="1533526" y="4269899"/>
            <a:ext cx="5638800" cy="775189"/>
          </a:xfrm>
          <a:prstGeom prst="roundRect">
            <a:avLst/>
          </a:prstGeom>
          <a:solidFill>
            <a:schemeClr val="accent1">
              <a:lumMod val="5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200" dirty="0"/>
              <a:t>Can you think of anything else?</a:t>
            </a:r>
          </a:p>
        </p:txBody>
      </p:sp>
    </p:spTree>
    <p:extLst>
      <p:ext uri="{BB962C8B-B14F-4D97-AF65-F5344CB8AC3E}">
        <p14:creationId xmlns:p14="http://schemas.microsoft.com/office/powerpoint/2010/main" val="53210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09BAEB08-9713-4E6E-B1B7-EBE36CE75598}"/>
    </a:ext>
  </a:extLst>
</a:theme>
</file>

<file path=ppt/theme/theme2.xml><?xml version="1.0" encoding="utf-8"?>
<a:theme xmlns:a="http://schemas.openxmlformats.org/drawingml/2006/main" name="Custom Design">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5877E234-4264-49A3-82A5-13ADB14D30AE}"/>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1F9BFC21-324E-42D9-9CA2-3C3C01630805}"/>
    </a:ext>
  </a:extLst>
</a:theme>
</file>

<file path=ppt/theme/theme4.xml><?xml version="1.0" encoding="utf-8"?>
<a:theme xmlns:a="http://schemas.openxmlformats.org/drawingml/2006/main" name="1_Custom Design">
  <a:themeElements>
    <a:clrScheme name="CoPP 2022">
      <a:dk1>
        <a:sysClr val="windowText" lastClr="000000"/>
      </a:dk1>
      <a:lt1>
        <a:sysClr val="window" lastClr="FFFFFF"/>
      </a:lt1>
      <a:dk2>
        <a:srgbClr val="44546A"/>
      </a:dk2>
      <a:lt2>
        <a:srgbClr val="E7E6E6"/>
      </a:lt2>
      <a:accent1>
        <a:srgbClr val="00B5A5"/>
      </a:accent1>
      <a:accent2>
        <a:srgbClr val="009FDF"/>
      </a:accent2>
      <a:accent3>
        <a:srgbClr val="ED145B"/>
      </a:accent3>
      <a:accent4>
        <a:srgbClr val="F58220"/>
      </a:accent4>
      <a:accent5>
        <a:srgbClr val="958A7A"/>
      </a:accent5>
      <a:accent6>
        <a:srgbClr val="272420"/>
      </a:accent6>
      <a:hlink>
        <a:srgbClr val="00595F"/>
      </a:hlink>
      <a:folHlink>
        <a:srgbClr val="193C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PP_PPT_Template_standard_INT_2022.pptx" id="{5E3C7D35-C544-4CCB-8E18-13D2DF7DB95E}" vid="{9312AC17-3A33-4B3F-A7F5-187983C9C6C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copp_ppt_template_standard_int_2022</Template>
  <TotalTime>10456</TotalTime>
  <Words>1305</Words>
  <Application>Microsoft Office PowerPoint</Application>
  <PresentationFormat>On-screen Show (4:3)</PresentationFormat>
  <Paragraphs>89</Paragraphs>
  <Slides>11</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11</vt:i4>
      </vt:variant>
    </vt:vector>
  </HeadingPairs>
  <TitlesOfParts>
    <vt:vector size="18" baseType="lpstr">
      <vt:lpstr>Arial</vt:lpstr>
      <vt:lpstr>Calibri</vt:lpstr>
      <vt:lpstr>Wingdings</vt:lpstr>
      <vt:lpstr>Office Theme</vt:lpstr>
      <vt:lpstr>Custom Design</vt:lpstr>
      <vt:lpstr>2_Custom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Evie Dartnell</dc:creator>
  <cp:lastModifiedBy>Kiel Hall</cp:lastModifiedBy>
  <cp:revision>118</cp:revision>
  <dcterms:created xsi:type="dcterms:W3CDTF">2024-01-25T04:53:45Z</dcterms:created>
  <dcterms:modified xsi:type="dcterms:W3CDTF">2024-06-26T01:56:20Z</dcterms:modified>
</cp:coreProperties>
</file>