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987" r:id="rId2"/>
    <p:sldId id="971" r:id="rId3"/>
    <p:sldId id="908" r:id="rId4"/>
    <p:sldId id="973" r:id="rId5"/>
    <p:sldId id="506" r:id="rId6"/>
    <p:sldId id="649" r:id="rId7"/>
    <p:sldId id="684" r:id="rId8"/>
    <p:sldId id="772" r:id="rId9"/>
    <p:sldId id="988" r:id="rId10"/>
    <p:sldId id="989" r:id="rId11"/>
    <p:sldId id="990" r:id="rId12"/>
    <p:sldId id="992" r:id="rId13"/>
    <p:sldId id="993" r:id="rId14"/>
    <p:sldId id="994" r:id="rId15"/>
    <p:sldId id="995" r:id="rId16"/>
    <p:sldId id="997" r:id="rId17"/>
  </p:sldIdLst>
  <p:sldSz cx="9144000" cy="6858000" type="screen4x3"/>
  <p:notesSz cx="6807200" cy="9939338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8">
          <p15:clr>
            <a:srgbClr val="A4A3A4"/>
          </p15:clr>
        </p15:guide>
        <p15:guide id="2" orient="horz" pos="3881">
          <p15:clr>
            <a:srgbClr val="A4A3A4"/>
          </p15:clr>
        </p15:guide>
        <p15:guide id="3" orient="horz" pos="1411">
          <p15:clr>
            <a:srgbClr val="A4A3A4"/>
          </p15:clr>
        </p15:guide>
        <p15:guide id="4" orient="horz" pos="3734">
          <p15:clr>
            <a:srgbClr val="A4A3A4"/>
          </p15:clr>
        </p15:guide>
        <p15:guide id="5" orient="horz" pos="2800">
          <p15:clr>
            <a:srgbClr val="A4A3A4"/>
          </p15:clr>
        </p15:guide>
        <p15:guide id="6" pos="5511">
          <p15:clr>
            <a:srgbClr val="A4A3A4"/>
          </p15:clr>
        </p15:guide>
        <p15:guide id="7" pos="284">
          <p15:clr>
            <a:srgbClr val="A4A3A4"/>
          </p15:clr>
        </p15:guide>
        <p15:guide id="8" pos="224">
          <p15:clr>
            <a:srgbClr val="A4A3A4"/>
          </p15:clr>
        </p15:guide>
        <p15:guide id="9" pos="17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31924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88738" autoAdjust="0"/>
  </p:normalViewPr>
  <p:slideViewPr>
    <p:cSldViewPr snapToGrid="0" showGuides="1">
      <p:cViewPr varScale="1">
        <p:scale>
          <a:sx n="86" d="100"/>
          <a:sy n="86" d="100"/>
        </p:scale>
        <p:origin x="1146" y="96"/>
      </p:cViewPr>
      <p:guideLst>
        <p:guide orient="horz" pos="1108"/>
        <p:guide orient="horz" pos="3881"/>
        <p:guide orient="horz" pos="1411"/>
        <p:guide orient="horz" pos="3734"/>
        <p:guide orient="horz" pos="2800"/>
        <p:guide pos="5511"/>
        <p:guide pos="284"/>
        <p:guide pos="224"/>
        <p:guide pos="1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3A8EF-B171-4C1E-A57F-951F228CF39D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8F56-760D-4F48-B5D6-6CB52DD4E7F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663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B5A19-C629-4100-AB06-B155E22FF52A}" type="datetimeFigureOut">
              <a:rPr lang="en-AU" smtClean="0"/>
              <a:t>17/05/2019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719C-0733-4395-A650-EA4A1A5B95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566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233A9-CF7A-4D60-BE5F-7E89CD38CB4F}" type="datetimeFigureOut">
              <a:rPr lang="en-AU" smtClean="0"/>
              <a:pPr/>
              <a:t>17/05/2019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4E90D-DC4D-4A69-989F-9DE51306C87A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eahan.martin@envirogroup.com.au" TargetMode="Externa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3220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SOLAR + BATTERIES for RESIDENTIAL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33" y="5979804"/>
            <a:ext cx="2573266" cy="878195"/>
          </a:xfrm>
          <a:prstGeom prst="rect">
            <a:avLst/>
          </a:prstGeom>
        </p:spPr>
      </p:pic>
      <p:pic>
        <p:nvPicPr>
          <p:cNvPr id="1026" name="Picture 2" descr="https://niutka.files.wordpress.com/2010/06/dsc_1362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1"/>
          <a:stretch/>
        </p:blipFill>
        <p:spPr bwMode="auto">
          <a:xfrm>
            <a:off x="0" y="-1"/>
            <a:ext cx="9143999" cy="591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A57BD-1523-44DF-BF9E-D820BBF74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0" y="2171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Case Study: 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Craig Care Retirement Village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C687A2-F7E4-4FED-8308-A2D2C5C90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71" t="21737" r="5689" b="14909"/>
          <a:stretch/>
        </p:blipFill>
        <p:spPr>
          <a:xfrm>
            <a:off x="105197" y="1360967"/>
            <a:ext cx="8847417" cy="4444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FF44E4-851A-49FD-81DD-48E87FDB88B1}"/>
              </a:ext>
            </a:extLst>
          </p:cNvPr>
          <p:cNvSpPr txBox="1"/>
          <p:nvPr/>
        </p:nvSpPr>
        <p:spPr>
          <a:xfrm>
            <a:off x="5979783" y="5189256"/>
            <a:ext cx="1723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.216315c/kWh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2D2F78-38AA-4609-9727-6523C98AE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714801D-D755-4D1A-95DF-4D1A15C9E485}"/>
              </a:ext>
            </a:extLst>
          </p:cNvPr>
          <p:cNvSpPr/>
          <p:nvPr/>
        </p:nvSpPr>
        <p:spPr>
          <a:xfrm>
            <a:off x="6248400" y="1557477"/>
            <a:ext cx="1143000" cy="703123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28EC0-AAF8-4D55-BBC8-5C9F76907D24}"/>
              </a:ext>
            </a:extLst>
          </p:cNvPr>
          <p:cNvSpPr/>
          <p:nvPr/>
        </p:nvSpPr>
        <p:spPr>
          <a:xfrm>
            <a:off x="4687186" y="2260600"/>
            <a:ext cx="1143000" cy="703123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C9C873-E468-48B0-9BAD-E8D22C9B1278}"/>
              </a:ext>
            </a:extLst>
          </p:cNvPr>
          <p:cNvSpPr/>
          <p:nvPr/>
        </p:nvSpPr>
        <p:spPr>
          <a:xfrm>
            <a:off x="6269951" y="3485844"/>
            <a:ext cx="1143000" cy="703123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332982-1720-4AC5-AAB9-228B2F9A6628}"/>
              </a:ext>
            </a:extLst>
          </p:cNvPr>
          <p:cNvSpPr/>
          <p:nvPr/>
        </p:nvSpPr>
        <p:spPr>
          <a:xfrm>
            <a:off x="6248400" y="4294124"/>
            <a:ext cx="1143000" cy="703123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01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0" y="2171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Case Study: 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Craig Care Retirement 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2638B-0282-4F11-8E5E-03F248AE9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8" t="47332" r="5000" b="10527"/>
          <a:stretch/>
        </p:blipFill>
        <p:spPr>
          <a:xfrm>
            <a:off x="554" y="1164073"/>
            <a:ext cx="9143445" cy="4750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9770A-FE8F-4F11-ACBF-51310232F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11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0" y="2171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Case Study: 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Craig Care Retirement Village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9088C-432D-4DBE-9DA2-17A0F4751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41" t="14847" r="14268" b="38628"/>
          <a:stretch/>
        </p:blipFill>
        <p:spPr>
          <a:xfrm>
            <a:off x="1195363" y="1048160"/>
            <a:ext cx="6753273" cy="2853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6D35A-6FB1-463F-8B2E-1B0C110EC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728" t="57319" r="11083" b="21926"/>
          <a:stretch/>
        </p:blipFill>
        <p:spPr>
          <a:xfrm>
            <a:off x="6359303" y="4094453"/>
            <a:ext cx="2784698" cy="1715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FEA041-E274-4EFA-B44E-4067F9D87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44" t="19168" r="14419" b="44305"/>
          <a:stretch/>
        </p:blipFill>
        <p:spPr>
          <a:xfrm>
            <a:off x="0" y="3937804"/>
            <a:ext cx="6347814" cy="2028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BBACF0-CC30-4C66-B1F5-9883C789DE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762D6C3-4F25-4F3C-8E3D-8647A2628791}"/>
              </a:ext>
            </a:extLst>
          </p:cNvPr>
          <p:cNvSpPr/>
          <p:nvPr/>
        </p:nvSpPr>
        <p:spPr>
          <a:xfrm>
            <a:off x="-456504" y="4183353"/>
            <a:ext cx="3733104" cy="1338978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9188F1-08AE-48CC-AE15-F619436F5168}"/>
              </a:ext>
            </a:extLst>
          </p:cNvPr>
          <p:cNvSpPr/>
          <p:nvPr/>
        </p:nvSpPr>
        <p:spPr>
          <a:xfrm>
            <a:off x="5349161" y="5455669"/>
            <a:ext cx="1143000" cy="703123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300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Power for 700 Bourke Street">
            <a:extLst>
              <a:ext uri="{FF2B5EF4-FFF2-40B4-BE49-F238E27FC236}">
                <a16:creationId xmlns:a16="http://schemas.microsoft.com/office/drawing/2014/main" id="{672870D6-86A0-4382-A241-DD596279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670501" y="1557477"/>
            <a:ext cx="130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006600"/>
              </a:buClr>
              <a:buFont typeface="Wingdings" pitchFamily="2" charset="2"/>
              <a:buChar char="§"/>
            </a:pPr>
            <a:r>
              <a:rPr lang="en-US" sz="1100" b="1" dirty="0"/>
              <a:t>Hero Apartments</a:t>
            </a:r>
          </a:p>
          <a:p>
            <a:pPr marL="180975" indent="-180975">
              <a:buClr>
                <a:srgbClr val="931924"/>
              </a:buClr>
              <a:buFont typeface="Wingdings" pitchFamily="2" charset="2"/>
              <a:buChar char="§"/>
            </a:pPr>
            <a:endParaRPr lang="en-US" sz="1100" b="1" dirty="0"/>
          </a:p>
          <a:p>
            <a:pPr marL="180975" indent="-180975">
              <a:buClr>
                <a:srgbClr val="931924"/>
              </a:buClr>
              <a:buFont typeface="Wingdings" pitchFamily="2" charset="2"/>
              <a:buChar char="§"/>
            </a:pPr>
            <a:endParaRPr lang="en-US" sz="11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0" y="2171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How to Finance a Solar System: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Pay Upfront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28837-388E-4B90-8B2F-8142A2E7C161}"/>
              </a:ext>
            </a:extLst>
          </p:cNvPr>
          <p:cNvSpPr txBox="1"/>
          <p:nvPr/>
        </p:nvSpPr>
        <p:spPr>
          <a:xfrm>
            <a:off x="2849525" y="589250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AMP Capital, 150kW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2E666F6-1309-492C-BB55-ED13805FF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2" y="1409443"/>
            <a:ext cx="40454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E4ED18-66DA-49FE-8D29-312667CE06C4}"/>
              </a:ext>
            </a:extLst>
          </p:cNvPr>
          <p:cNvSpPr txBox="1">
            <a:spLocks/>
          </p:cNvSpPr>
          <p:nvPr/>
        </p:nvSpPr>
        <p:spPr>
          <a:xfrm>
            <a:off x="4381663" y="1409443"/>
            <a:ext cx="4378270" cy="3600400"/>
          </a:xfrm>
          <a:prstGeom prst="rect">
            <a:avLst/>
          </a:prstGeom>
          <a:solidFill>
            <a:schemeClr val="accent5">
              <a:lumMod val="20000"/>
              <a:lumOff val="80000"/>
              <a:alpha val="81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Immediate savings to P&amp;L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Business Asset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Invest in cost saving solutions whilst trading conditions are good</a:t>
            </a:r>
          </a:p>
          <a:p>
            <a:pPr marL="0" indent="0">
              <a:buNone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       * Depreciated Item.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0FB2E2-E648-4C0D-B628-2D3147376E39}"/>
              </a:ext>
            </a:extLst>
          </p:cNvPr>
          <p:cNvSpPr/>
          <p:nvPr/>
        </p:nvSpPr>
        <p:spPr>
          <a:xfrm>
            <a:off x="675819" y="1780341"/>
            <a:ext cx="63812" cy="2849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01C8FC-8F27-4DF7-B4ED-879D532A5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Power for 700 Bourke Street">
            <a:extLst>
              <a:ext uri="{FF2B5EF4-FFF2-40B4-BE49-F238E27FC236}">
                <a16:creationId xmlns:a16="http://schemas.microsoft.com/office/drawing/2014/main" id="{672870D6-86A0-4382-A241-DD596279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0" y="2171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How to Finance a Solar System: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Low Interest Loan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28837-388E-4B90-8B2F-8142A2E7C161}"/>
              </a:ext>
            </a:extLst>
          </p:cNvPr>
          <p:cNvSpPr txBox="1"/>
          <p:nvPr/>
        </p:nvSpPr>
        <p:spPr>
          <a:xfrm>
            <a:off x="2849525" y="589250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AMP Capital, 150kW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E4ED18-66DA-49FE-8D29-312667CE06C4}"/>
              </a:ext>
            </a:extLst>
          </p:cNvPr>
          <p:cNvSpPr txBox="1">
            <a:spLocks/>
          </p:cNvSpPr>
          <p:nvPr/>
        </p:nvSpPr>
        <p:spPr>
          <a:xfrm>
            <a:off x="4361693" y="1413905"/>
            <a:ext cx="4378270" cy="3600400"/>
          </a:xfrm>
          <a:prstGeom prst="rect">
            <a:avLst/>
          </a:prstGeom>
          <a:solidFill>
            <a:schemeClr val="accent5">
              <a:lumMod val="20000"/>
              <a:lumOff val="80000"/>
              <a:alpha val="81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No capital outlay required upfront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Immediate Business Asset 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Pay off system over 5-6 years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End up with an asset</a:t>
            </a:r>
          </a:p>
          <a:p>
            <a:pPr>
              <a:buFont typeface="Wingdings" pitchFamily="2" charset="2"/>
              <a:buChar char="ü"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A66063D-23EF-4569-9000-705E39AB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80" y="1413905"/>
            <a:ext cx="40454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2F874-37D2-4F39-9771-67FE6E007E0F}"/>
              </a:ext>
            </a:extLst>
          </p:cNvPr>
          <p:cNvGrpSpPr/>
          <p:nvPr/>
        </p:nvGrpSpPr>
        <p:grpSpPr>
          <a:xfrm>
            <a:off x="714732" y="3583985"/>
            <a:ext cx="792088" cy="1008112"/>
            <a:chOff x="863588" y="4725144"/>
            <a:chExt cx="792088" cy="10081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2A0CAF-DBB8-4315-93EF-BAE836CC16B8}"/>
                </a:ext>
              </a:extLst>
            </p:cNvPr>
            <p:cNvSpPr/>
            <p:nvPr/>
          </p:nvSpPr>
          <p:spPr>
            <a:xfrm>
              <a:off x="863588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854961-8B16-4868-833D-511B14ADF256}"/>
                </a:ext>
              </a:extLst>
            </p:cNvPr>
            <p:cNvSpPr/>
            <p:nvPr/>
          </p:nvSpPr>
          <p:spPr>
            <a:xfrm>
              <a:off x="1015988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7F011C-9AE5-45C9-BFDC-1346DA9B423E}"/>
                </a:ext>
              </a:extLst>
            </p:cNvPr>
            <p:cNvSpPr/>
            <p:nvPr/>
          </p:nvSpPr>
          <p:spPr>
            <a:xfrm>
              <a:off x="1187624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4FDDB9-3529-431D-B81B-18B9A2FA9876}"/>
                </a:ext>
              </a:extLst>
            </p:cNvPr>
            <p:cNvSpPr/>
            <p:nvPr/>
          </p:nvSpPr>
          <p:spPr>
            <a:xfrm>
              <a:off x="1367644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AD9AC6-89D0-4386-B21D-BF70183690DA}"/>
                </a:ext>
              </a:extLst>
            </p:cNvPr>
            <p:cNvSpPr/>
            <p:nvPr/>
          </p:nvSpPr>
          <p:spPr>
            <a:xfrm>
              <a:off x="1547664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05FA192-9635-4161-95A1-20041E5A7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28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Power for 700 Bourke Street">
            <a:extLst>
              <a:ext uri="{FF2B5EF4-FFF2-40B4-BE49-F238E27FC236}">
                <a16:creationId xmlns:a16="http://schemas.microsoft.com/office/drawing/2014/main" id="{672870D6-86A0-4382-A241-DD596279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0" y="2171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How to Finance a Solar System: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Operating Lease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28837-388E-4B90-8B2F-8142A2E7C161}"/>
              </a:ext>
            </a:extLst>
          </p:cNvPr>
          <p:cNvSpPr txBox="1"/>
          <p:nvPr/>
        </p:nvSpPr>
        <p:spPr>
          <a:xfrm>
            <a:off x="2849525" y="589250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AMP Capital, 150kW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E4ED18-66DA-49FE-8D29-312667CE06C4}"/>
              </a:ext>
            </a:extLst>
          </p:cNvPr>
          <p:cNvSpPr txBox="1">
            <a:spLocks/>
          </p:cNvSpPr>
          <p:nvPr/>
        </p:nvSpPr>
        <p:spPr>
          <a:xfrm>
            <a:off x="4361693" y="1413905"/>
            <a:ext cx="4378270" cy="3600400"/>
          </a:xfrm>
          <a:prstGeom prst="rect">
            <a:avLst/>
          </a:prstGeom>
          <a:solidFill>
            <a:schemeClr val="accent5">
              <a:lumMod val="20000"/>
              <a:lumOff val="80000"/>
              <a:alpha val="81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No capital outlay required upfront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Pay off system over 5-6 years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Improve cash-flow – Savings versus paying elect bill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End up with an asset</a:t>
            </a:r>
          </a:p>
          <a:p>
            <a:pPr>
              <a:buFont typeface="Wingdings" pitchFamily="2" charset="2"/>
              <a:buChar char="ü"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Secured only against the Asset</a:t>
            </a:r>
          </a:p>
          <a:p>
            <a:pPr marL="0" indent="0">
              <a:buNone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       * Talk to your accountant about tax savings</a:t>
            </a:r>
          </a:p>
          <a:p>
            <a:pPr>
              <a:buFont typeface="Wingdings" pitchFamily="2" charset="2"/>
              <a:buChar char="ü"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A66063D-23EF-4569-9000-705E39AB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80" y="1413905"/>
            <a:ext cx="40454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E7DA91-2F26-48C5-B225-B800AE673A37}"/>
              </a:ext>
            </a:extLst>
          </p:cNvPr>
          <p:cNvGrpSpPr/>
          <p:nvPr/>
        </p:nvGrpSpPr>
        <p:grpSpPr>
          <a:xfrm>
            <a:off x="714732" y="3583172"/>
            <a:ext cx="792088" cy="1008925"/>
            <a:chOff x="863588" y="4725144"/>
            <a:chExt cx="792088" cy="10081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80E295-27BD-4F23-8754-1C70456125D4}"/>
                </a:ext>
              </a:extLst>
            </p:cNvPr>
            <p:cNvSpPr/>
            <p:nvPr/>
          </p:nvSpPr>
          <p:spPr>
            <a:xfrm>
              <a:off x="863588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9B8666-B4AB-4218-8BAF-09DCDC379328}"/>
                </a:ext>
              </a:extLst>
            </p:cNvPr>
            <p:cNvSpPr/>
            <p:nvPr/>
          </p:nvSpPr>
          <p:spPr>
            <a:xfrm>
              <a:off x="1015988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14047B-AF61-4B8E-9C0A-00E5D78074F2}"/>
                </a:ext>
              </a:extLst>
            </p:cNvPr>
            <p:cNvSpPr/>
            <p:nvPr/>
          </p:nvSpPr>
          <p:spPr>
            <a:xfrm>
              <a:off x="1187624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5D7A41-5C40-49FC-BDAA-11D5585DFBA4}"/>
                </a:ext>
              </a:extLst>
            </p:cNvPr>
            <p:cNvSpPr/>
            <p:nvPr/>
          </p:nvSpPr>
          <p:spPr>
            <a:xfrm>
              <a:off x="1367644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F8C44F-1CB0-4981-851E-DBDF478C874B}"/>
                </a:ext>
              </a:extLst>
            </p:cNvPr>
            <p:cNvSpPr/>
            <p:nvPr/>
          </p:nvSpPr>
          <p:spPr>
            <a:xfrm>
              <a:off x="1547664" y="4725144"/>
              <a:ext cx="10801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27B0124-5AD2-4582-AF62-DE1432E5B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8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A565C1-4967-403C-B7C9-4539B8827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6306"/>
            <a:ext cx="5522976" cy="1053614"/>
          </a:xfrm>
          <a:prstGeom prst="rect">
            <a:avLst/>
          </a:prstGeom>
        </p:spPr>
      </p:pic>
      <p:pic>
        <p:nvPicPr>
          <p:cNvPr id="7170" name="Picture 2" descr="Solar at Southbank for the University of Melbourne â 138kW">
            <a:extLst>
              <a:ext uri="{FF2B5EF4-FFF2-40B4-BE49-F238E27FC236}">
                <a16:creationId xmlns:a16="http://schemas.microsoft.com/office/drawing/2014/main" id="{BD8B4C88-7145-4330-91DE-50AC4583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963"/>
            <a:ext cx="9144000" cy="45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0F0AE5B-45F7-4783-9AFF-11EEC12CE6E7}"/>
              </a:ext>
            </a:extLst>
          </p:cNvPr>
          <p:cNvSpPr txBox="1">
            <a:spLocks/>
          </p:cNvSpPr>
          <p:nvPr/>
        </p:nvSpPr>
        <p:spPr>
          <a:xfrm>
            <a:off x="606056" y="4752753"/>
            <a:ext cx="8123274" cy="1073237"/>
          </a:xfrm>
          <a:prstGeom prst="rect">
            <a:avLst/>
          </a:prstGeom>
          <a:solidFill>
            <a:schemeClr val="accent5">
              <a:lumMod val="20000"/>
              <a:lumOff val="80000"/>
              <a:alpha val="81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Feasibility Study – </a:t>
            </a:r>
            <a:b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</a:b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e. </a:t>
            </a: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  <a:hlinkClick r:id="rId5"/>
              </a:rPr>
              <a:t>Reahan.martin@envirogroup.com.au</a:t>
            </a: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m. 0410 023 160</a:t>
            </a:r>
          </a:p>
          <a:p>
            <a:pPr marL="0" indent="0">
              <a:buNone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000" b="1" dirty="0">
              <a:solidFill>
                <a:srgbClr val="0066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2000" b="1" dirty="0">
                <a:solidFill>
                  <a:srgbClr val="006600"/>
                </a:solidFill>
                <a:latin typeface="Montserrat" panose="020B060402020202020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813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virogroup.com.au/wp-content/uploads/2014/07/monash-uni-550x750-2.jpg">
            <a:extLst>
              <a:ext uri="{FF2B5EF4-FFF2-40B4-BE49-F238E27FC236}">
                <a16:creationId xmlns:a16="http://schemas.microsoft.com/office/drawing/2014/main" id="{49378BE3-DFA6-41E9-948F-FBB5B1DE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220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SOLAR for BUSINESS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33" y="5979804"/>
            <a:ext cx="2573266" cy="878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44213-605C-4331-9596-D806EB370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708E26-DE0A-41EA-ADD9-D5B97C2C0184}"/>
              </a:ext>
            </a:extLst>
          </p:cNvPr>
          <p:cNvSpPr txBox="1"/>
          <p:nvPr/>
        </p:nvSpPr>
        <p:spPr>
          <a:xfrm>
            <a:off x="2905033" y="531717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Monash University, Frankston 135kW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ABEB1-16F5-41D4-B7B9-B5746B34A53E}"/>
              </a:ext>
            </a:extLst>
          </p:cNvPr>
          <p:cNvSpPr txBox="1"/>
          <p:nvPr/>
        </p:nvSpPr>
        <p:spPr>
          <a:xfrm>
            <a:off x="-2473197" y="1736425"/>
            <a:ext cx="2196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 of 3 Monash sites</a:t>
            </a:r>
          </a:p>
          <a:p>
            <a:r>
              <a:rPr lang="en-AU" dirty="0"/>
              <a:t>Produces 170 MWh a year</a:t>
            </a:r>
          </a:p>
          <a:p>
            <a:r>
              <a:rPr lang="en-AU" dirty="0"/>
              <a:t>Fully constructed in 30 days (holiday period)</a:t>
            </a:r>
          </a:p>
          <a:p>
            <a:r>
              <a:rPr lang="en-AU" dirty="0"/>
              <a:t>Loss management - Shading issues</a:t>
            </a:r>
          </a:p>
          <a:p>
            <a:r>
              <a:rPr lang="en-AU" dirty="0"/>
              <a:t>Several case studies today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154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220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ENERGY PRICES CONTINUE TO RISE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81491-58A5-49CE-8E4B-A432DB0AF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  <p:pic>
        <p:nvPicPr>
          <p:cNvPr id="2052" name="Picture 4" descr="Image result for forecast electricity price victoria">
            <a:extLst>
              <a:ext uri="{FF2B5EF4-FFF2-40B4-BE49-F238E27FC236}">
                <a16:creationId xmlns:a16="http://schemas.microsoft.com/office/drawing/2014/main" id="{8984850B-2ECF-46A8-83EB-5ABB1A2F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3740"/>
            <a:ext cx="9143999" cy="514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7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nkston City Council â Operations Centre">
            <a:extLst>
              <a:ext uri="{FF2B5EF4-FFF2-40B4-BE49-F238E27FC236}">
                <a16:creationId xmlns:a16="http://schemas.microsoft.com/office/drawing/2014/main" id="{6DBA0E77-8945-495E-91B9-61448863C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155"/>
            <a:ext cx="9144000" cy="51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896" y="178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WHO IS ENVIROGROUP 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2CDC18-226B-401B-81A8-7B53AD40301C}"/>
              </a:ext>
            </a:extLst>
          </p:cNvPr>
          <p:cNvSpPr txBox="1">
            <a:spLocks/>
          </p:cNvSpPr>
          <p:nvPr/>
        </p:nvSpPr>
        <p:spPr>
          <a:xfrm>
            <a:off x="310908" y="810899"/>
            <a:ext cx="8522184" cy="3690662"/>
          </a:xfrm>
          <a:prstGeom prst="rect">
            <a:avLst/>
          </a:prstGeom>
          <a:solidFill>
            <a:schemeClr val="accent5">
              <a:lumMod val="20000"/>
              <a:lumOff val="80000"/>
              <a:alpha val="8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chemeClr val="bg2">
                    <a:lumMod val="10000"/>
                  </a:schemeClr>
                </a:solidFill>
                <a:latin typeface="Montserrat" panose="020B0604020202020204" charset="0"/>
                <a:cs typeface="Arial" pitchFamily="34" charset="0"/>
              </a:rPr>
              <a:t>Approved Partner – City of Port Philip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chemeClr val="bg2">
                    <a:lumMod val="10000"/>
                  </a:schemeClr>
                </a:solidFill>
                <a:latin typeface="Montserrat" panose="020B0604020202020204" charset="0"/>
                <a:cs typeface="Arial" pitchFamily="34" charset="0"/>
              </a:rPr>
              <a:t>15 years of Installations – CEO/Owner Mick Harris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chemeClr val="bg2">
                    <a:lumMod val="10000"/>
                  </a:schemeClr>
                </a:solidFill>
                <a:latin typeface="Montserrat" panose="020B0604020202020204" charset="0"/>
                <a:cs typeface="Arial" pitchFamily="34" charset="0"/>
              </a:rPr>
              <a:t>CEC Approved Retailer (2014) and 2015 Best Installation Winner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chemeClr val="bg2">
                    <a:lumMod val="10000"/>
                  </a:schemeClr>
                </a:solidFill>
                <a:latin typeface="Montserrat" panose="020B0604020202020204" charset="0"/>
                <a:cs typeface="Arial" pitchFamily="34" charset="0"/>
              </a:rPr>
              <a:t>Over 400+ Commercial Installations - Council and Commercial Buildings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55CF1-87D3-4086-BF86-10454656D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3B5BA5-7931-4A75-A4CB-6D54E7CFA966}"/>
              </a:ext>
            </a:extLst>
          </p:cNvPr>
          <p:cNvSpPr txBox="1"/>
          <p:nvPr/>
        </p:nvSpPr>
        <p:spPr>
          <a:xfrm>
            <a:off x="2646096" y="584349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Frankston City Council, 95.5kW </a:t>
            </a:r>
          </a:p>
        </p:txBody>
      </p:sp>
    </p:spTree>
    <p:extLst>
      <p:ext uri="{BB962C8B-B14F-4D97-AF65-F5344CB8AC3E}">
        <p14:creationId xmlns:p14="http://schemas.microsoft.com/office/powerpoint/2010/main" val="17143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02971" y="2574932"/>
            <a:ext cx="5127171" cy="7248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4822" r="16272" b="24780"/>
          <a:stretch/>
        </p:blipFill>
        <p:spPr bwMode="auto">
          <a:xfrm>
            <a:off x="0" y="0"/>
            <a:ext cx="9144000" cy="582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2971" cy="14183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54EEA1-7B86-459B-8254-0CD97148FDB0}"/>
              </a:ext>
            </a:extLst>
          </p:cNvPr>
          <p:cNvSpPr txBox="1"/>
          <p:nvPr/>
        </p:nvSpPr>
        <p:spPr>
          <a:xfrm>
            <a:off x="4406518" y="519749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err="1">
                <a:solidFill>
                  <a:srgbClr val="006600"/>
                </a:solidFill>
                <a:latin typeface="Montserrat" panose="020B0604020202020204" charset="0"/>
              </a:rPr>
              <a:t>Burder</a:t>
            </a:r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 Industries, 355kW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9EE20-94F0-4B5F-BEFB-629896FAE785}"/>
              </a:ext>
            </a:extLst>
          </p:cNvPr>
          <p:cNvSpPr txBox="1"/>
          <p:nvPr/>
        </p:nvSpPr>
        <p:spPr>
          <a:xfrm>
            <a:off x="-1865442" y="1654024"/>
            <a:ext cx="152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Generate 90% of daily usage</a:t>
            </a:r>
          </a:p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26 days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2EE22C-1252-4511-B6F3-7B6B0B7DD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5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3220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SOLAR POWER – GRID CONNECTED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C04EFC-67EF-44E0-8C56-D09904E75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78" t="28987" r="11064" b="9740"/>
          <a:stretch/>
        </p:blipFill>
        <p:spPr>
          <a:xfrm>
            <a:off x="1" y="783741"/>
            <a:ext cx="9144000" cy="5131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4B9EF4-3589-4C0B-ABED-CE9318FB3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67" t="22715" r="22014" b="17161"/>
          <a:stretch/>
        </p:blipFill>
        <p:spPr>
          <a:xfrm>
            <a:off x="-6289" y="0"/>
            <a:ext cx="9150289" cy="5261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E5FA9-CD4F-44F5-B1FB-4EAB4B925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9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1493" r="34161" b="812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670501" y="1557477"/>
            <a:ext cx="130899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006600"/>
              </a:buClr>
              <a:buFont typeface="Wingdings" pitchFamily="2" charset="2"/>
              <a:buChar char="§"/>
            </a:pPr>
            <a:r>
              <a:rPr lang="en-US" sz="1100" b="1" dirty="0"/>
              <a:t>Melbourne </a:t>
            </a:r>
            <a:r>
              <a:rPr lang="en-US" sz="1100" b="1" dirty="0" err="1"/>
              <a:t>Showgrounds</a:t>
            </a:r>
            <a:r>
              <a:rPr lang="en-US" sz="1100" b="1" dirty="0"/>
              <a:t>, Ascot Vale</a:t>
            </a:r>
          </a:p>
          <a:p>
            <a:pPr marL="180975" indent="-180975">
              <a:buClr>
                <a:srgbClr val="006600"/>
              </a:buClr>
              <a:buFont typeface="Wingdings" pitchFamily="2" charset="2"/>
              <a:buChar char="§"/>
            </a:pPr>
            <a:r>
              <a:rPr lang="en-US" sz="1100" b="1" dirty="0"/>
              <a:t>Wanted maximum yield from roof top</a:t>
            </a:r>
          </a:p>
          <a:p>
            <a:pPr marL="180975" indent="-180975">
              <a:buClr>
                <a:srgbClr val="006600"/>
              </a:buClr>
              <a:buFont typeface="Wingdings" pitchFamily="2" charset="2"/>
              <a:buChar char="§"/>
            </a:pPr>
            <a:r>
              <a:rPr lang="en-US" sz="1100" b="1" dirty="0"/>
              <a:t>Air con caused shading which limited options</a:t>
            </a:r>
          </a:p>
          <a:p>
            <a:pPr marL="180975" indent="-180975">
              <a:buClr>
                <a:srgbClr val="006600"/>
              </a:buClr>
              <a:buFont typeface="Wingdings" pitchFamily="2" charset="2"/>
              <a:buChar char="§"/>
            </a:pPr>
            <a:r>
              <a:rPr lang="en-US" sz="1100" b="1" dirty="0"/>
              <a:t>Client preferred enhanced safety and monitoring</a:t>
            </a:r>
          </a:p>
          <a:p>
            <a:pPr marL="180975" indent="-180975">
              <a:buClr>
                <a:srgbClr val="006600"/>
              </a:buClr>
              <a:buFont typeface="Wingdings" pitchFamily="2" charset="2"/>
              <a:buChar char="§"/>
            </a:pPr>
            <a:r>
              <a:rPr lang="en-US" sz="1100" b="1" dirty="0"/>
              <a:t>MICRO INVERTERS</a:t>
            </a:r>
          </a:p>
          <a:p>
            <a:pPr marL="180975" indent="-180975">
              <a:buClr>
                <a:srgbClr val="931924"/>
              </a:buClr>
              <a:buFont typeface="Wingdings" pitchFamily="2" charset="2"/>
              <a:buChar char="§"/>
            </a:pPr>
            <a:endParaRPr lang="en-US" sz="1100" b="1" dirty="0"/>
          </a:p>
          <a:p>
            <a:pPr marL="180975" indent="-180975">
              <a:buClr>
                <a:srgbClr val="931924"/>
              </a:buClr>
              <a:buFont typeface="Wingdings" pitchFamily="2" charset="2"/>
              <a:buChar char="§"/>
            </a:pPr>
            <a:endParaRPr lang="en-US" sz="11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0" y="2171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Why Install Solar?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6ABD5C-F6B1-46F6-8F75-CB7CE1E4A896}"/>
              </a:ext>
            </a:extLst>
          </p:cNvPr>
          <p:cNvSpPr txBox="1">
            <a:spLocks/>
          </p:cNvSpPr>
          <p:nvPr/>
        </p:nvSpPr>
        <p:spPr>
          <a:xfrm>
            <a:off x="329609" y="807093"/>
            <a:ext cx="8480354" cy="3041893"/>
          </a:xfrm>
          <a:prstGeom prst="rect">
            <a:avLst/>
          </a:prstGeom>
          <a:solidFill>
            <a:schemeClr val="accent5">
              <a:lumMod val="20000"/>
              <a:lumOff val="80000"/>
              <a:alpha val="81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Electrical Security - Protect business against price increases (25+years)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Reduce Operating Costs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Improve Cash-Flow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Payoff Asset - instead of paying an Energy Retailer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Depreciation tax offset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Reduced Carbon Footprint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Sustainable Image of Business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831525-A442-44C8-867D-A26C58177166}"/>
              </a:ext>
            </a:extLst>
          </p:cNvPr>
          <p:cNvSpPr txBox="1"/>
          <p:nvPr/>
        </p:nvSpPr>
        <p:spPr>
          <a:xfrm>
            <a:off x="6272370" y="170295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Melbourne </a:t>
            </a:r>
            <a:r>
              <a:rPr lang="en-AU" sz="1400" b="1" dirty="0" err="1">
                <a:solidFill>
                  <a:srgbClr val="006600"/>
                </a:solidFill>
                <a:latin typeface="Montserrat" panose="020B0604020202020204" charset="0"/>
              </a:rPr>
              <a:t>ShowGrounds</a:t>
            </a:r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, 80kW</a:t>
            </a:r>
          </a:p>
        </p:txBody>
      </p:sp>
    </p:spTree>
    <p:extLst>
      <p:ext uri="{BB962C8B-B14F-4D97-AF65-F5344CB8AC3E}">
        <p14:creationId xmlns:p14="http://schemas.microsoft.com/office/powerpoint/2010/main" val="14357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0C9E8-78DE-432C-A820-A9057CEB1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71" t="23881" r="9833" b="20739"/>
          <a:stretch/>
        </p:blipFill>
        <p:spPr>
          <a:xfrm>
            <a:off x="0" y="728576"/>
            <a:ext cx="9158802" cy="5163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670501" y="1557477"/>
            <a:ext cx="130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006600"/>
              </a:buClr>
              <a:buFont typeface="Wingdings" pitchFamily="2" charset="2"/>
              <a:buChar char="§"/>
            </a:pPr>
            <a:r>
              <a:rPr lang="en-US" sz="1100" b="1" dirty="0"/>
              <a:t>Hero Apartments</a:t>
            </a:r>
          </a:p>
          <a:p>
            <a:pPr marL="180975" indent="-180975">
              <a:buClr>
                <a:srgbClr val="931924"/>
              </a:buClr>
              <a:buFont typeface="Wingdings" pitchFamily="2" charset="2"/>
              <a:buChar char="§"/>
            </a:pPr>
            <a:endParaRPr lang="en-US" sz="1100" b="1" dirty="0"/>
          </a:p>
          <a:p>
            <a:pPr marL="180975" indent="-180975">
              <a:buClr>
                <a:srgbClr val="931924"/>
              </a:buClr>
              <a:buFont typeface="Wingdings" pitchFamily="2" charset="2"/>
              <a:buChar char="§"/>
            </a:pPr>
            <a:endParaRPr lang="en-US" sz="11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5" y="5915068"/>
            <a:ext cx="2573266" cy="87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51274-089E-4F6A-A44D-C1CD43BD6523}"/>
              </a:ext>
            </a:extLst>
          </p:cNvPr>
          <p:cNvSpPr txBox="1"/>
          <p:nvPr/>
        </p:nvSpPr>
        <p:spPr>
          <a:xfrm>
            <a:off x="331823" y="2669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Montserrat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Feasibility Study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6ABD5C-F6B1-46F6-8F75-CB7CE1E4A896}"/>
              </a:ext>
            </a:extLst>
          </p:cNvPr>
          <p:cNvSpPr txBox="1">
            <a:spLocks/>
          </p:cNvSpPr>
          <p:nvPr/>
        </p:nvSpPr>
        <p:spPr>
          <a:xfrm>
            <a:off x="331823" y="1011851"/>
            <a:ext cx="8480354" cy="3041893"/>
          </a:xfrm>
          <a:prstGeom prst="rect">
            <a:avLst/>
          </a:prstGeom>
          <a:solidFill>
            <a:schemeClr val="accent5">
              <a:lumMod val="20000"/>
              <a:lumOff val="80000"/>
              <a:alpha val="81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Determined by: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Energy Consumption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Energy Rates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Daily Electrical Load Analysis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Roof Space – limitations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Product Selection</a:t>
            </a:r>
          </a:p>
          <a:p>
            <a:r>
              <a:rPr lang="en-AU" sz="2000" b="1" dirty="0">
                <a:solidFill>
                  <a:prstClr val="black"/>
                </a:solidFill>
                <a:latin typeface="Montserrat" panose="020B0604020202020204" charset="0"/>
                <a:cs typeface="Arial" panose="020B0604020202020204" pitchFamily="34" charset="0"/>
              </a:rPr>
              <a:t>Investment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28837-388E-4B90-8B2F-8142A2E7C161}"/>
              </a:ext>
            </a:extLst>
          </p:cNvPr>
          <p:cNvSpPr txBox="1"/>
          <p:nvPr/>
        </p:nvSpPr>
        <p:spPr>
          <a:xfrm>
            <a:off x="2849525" y="589250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00"/>
                </a:solidFill>
                <a:latin typeface="Montserrat" panose="020B0604020202020204" charset="0"/>
              </a:rPr>
              <a:t>Hero Apartments, 50kW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8D4F2D-0983-4EA1-A27A-4E7203736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" y="5997385"/>
            <a:ext cx="3729560" cy="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51076</TotalTime>
  <Words>361</Words>
  <Application>Microsoft Office PowerPoint</Application>
  <PresentationFormat>On-screen Show (4:3)</PresentationFormat>
  <Paragraphs>88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Arial</vt:lpstr>
      <vt:lpstr>Wingdings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katrin.hilberath</dc:creator>
  <cp:lastModifiedBy>Reahan Martin</cp:lastModifiedBy>
  <cp:revision>717</cp:revision>
  <cp:lastPrinted>2015-11-04T08:10:01Z</cp:lastPrinted>
  <dcterms:created xsi:type="dcterms:W3CDTF">2013-10-28T00:57:35Z</dcterms:created>
  <dcterms:modified xsi:type="dcterms:W3CDTF">2019-05-16T23:43:46Z</dcterms:modified>
</cp:coreProperties>
</file>