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6" r:id="rId3"/>
    <p:sldMasterId id="2147483664" r:id="rId4"/>
  </p:sldMasterIdLst>
  <p:notesMasterIdLst>
    <p:notesMasterId r:id="rId22"/>
  </p:notesMasterIdLst>
  <p:sldIdLst>
    <p:sldId id="256" r:id="rId5"/>
    <p:sldId id="280" r:id="rId6"/>
    <p:sldId id="276" r:id="rId7"/>
    <p:sldId id="292" r:id="rId8"/>
    <p:sldId id="293" r:id="rId9"/>
    <p:sldId id="270" r:id="rId10"/>
    <p:sldId id="282" r:id="rId11"/>
    <p:sldId id="273" r:id="rId12"/>
    <p:sldId id="275" r:id="rId13"/>
    <p:sldId id="281" r:id="rId14"/>
    <p:sldId id="272" r:id="rId15"/>
    <p:sldId id="289" r:id="rId16"/>
    <p:sldId id="290" r:id="rId17"/>
    <p:sldId id="283" r:id="rId18"/>
    <p:sldId id="291" r:id="rId19"/>
    <p:sldId id="274" r:id="rId20"/>
    <p:sldId id="266"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2161F4-B0DD-104F-2045-2895A7BE66C0}" name="Evie Dartnell" initials="ED" userId="S::Evie.Dartnell@portphillip.vic.gov.au::e7e8bd17-746f-41ac-910d-a4a6498a285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B775D8-A7EC-4156-9FFB-A864B16DBDE0}" v="1" dt="2024-07-15T02:03:45.0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32B77E-C65B-4A6F-B2CA-722357E425F9}" type="datetimeFigureOut">
              <a:rPr lang="en-AU" smtClean="0"/>
              <a:t>9/09/2024</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A36DA1-D230-4984-BC5C-3BB27ED51384}" type="slidenum">
              <a:rPr lang="en-AU" smtClean="0"/>
              <a:t>‹#›</a:t>
            </a:fld>
            <a:endParaRPr lang="en-AU"/>
          </a:p>
        </p:txBody>
      </p:sp>
    </p:spTree>
    <p:extLst>
      <p:ext uri="{BB962C8B-B14F-4D97-AF65-F5344CB8AC3E}">
        <p14:creationId xmlns:p14="http://schemas.microsoft.com/office/powerpoint/2010/main" val="955701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07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41041F-4E6A-4E6B-81AD-99E8CFECC28B}"/>
              </a:ext>
            </a:extLst>
          </p:cNvPr>
          <p:cNvSpPr>
            <a:spLocks noGrp="1"/>
          </p:cNvSpPr>
          <p:nvPr>
            <p:ph type="ftr" sz="quarter" idx="11"/>
          </p:nvPr>
        </p:nvSpPr>
        <p:spPr/>
        <p:txBody>
          <a:bodyPr/>
          <a:lstStyle/>
          <a:p>
            <a:r>
              <a:rPr lang="en-AU"/>
              <a:t>City of Port Phillip &lt;Title of document here&gt;</a:t>
            </a:r>
          </a:p>
        </p:txBody>
      </p:sp>
      <p:sp>
        <p:nvSpPr>
          <p:cNvPr id="6" name="Slide Number Placeholder 5">
            <a:extLst>
              <a:ext uri="{FF2B5EF4-FFF2-40B4-BE49-F238E27FC236}">
                <a16:creationId xmlns:a16="http://schemas.microsoft.com/office/drawing/2014/main" id="{692BFFC4-8FDA-45B3-ABFF-DCB2AEE7F2B0}"/>
              </a:ext>
            </a:extLst>
          </p:cNvPr>
          <p:cNvSpPr>
            <a:spLocks noGrp="1"/>
          </p:cNvSpPr>
          <p:nvPr>
            <p:ph type="sldNum" sz="quarter" idx="12"/>
          </p:nvPr>
        </p:nvSpPr>
        <p:spPr/>
        <p:txBody>
          <a:bodyPr/>
          <a:lstStyle/>
          <a:p>
            <a:fld id="{5DE5E57D-DEB0-4AFD-865C-8114F3308714}" type="slidenum">
              <a:rPr lang="en-AU" smtClean="0"/>
              <a:t>‹#›</a:t>
            </a:fld>
            <a:endParaRPr lang="en-AU"/>
          </a:p>
        </p:txBody>
      </p:sp>
    </p:spTree>
    <p:extLst>
      <p:ext uri="{BB962C8B-B14F-4D97-AF65-F5344CB8AC3E}">
        <p14:creationId xmlns:p14="http://schemas.microsoft.com/office/powerpoint/2010/main" val="3484824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1034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58135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430932"/>
      </p:ext>
    </p:extLst>
  </p:cSld>
  <p:clrMap bg1="lt1" tx1="dk1" bg2="lt2" tx2="dk2" accent1="accent1" accent2="accent2" accent3="accent3" accent4="accent4" accent5="accent5" accent6="accent6" hlink="hlink" folHlink="folHlink"/>
  <p:sldLayoutIdLst>
    <p:sldLayoutId id="2147483661"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20C3C13-8802-4A06-BB38-4AF74F94731E}"/>
              </a:ext>
            </a:extLst>
          </p:cNvPr>
          <p:cNvSpPr>
            <a:spLocks noGrp="1"/>
          </p:cNvSpPr>
          <p:nvPr>
            <p:ph type="ftr" sz="quarter" idx="3"/>
          </p:nvPr>
        </p:nvSpPr>
        <p:spPr>
          <a:xfrm>
            <a:off x="211186" y="6356350"/>
            <a:ext cx="3086100" cy="365125"/>
          </a:xfrm>
          <a:prstGeom prst="rect">
            <a:avLst/>
          </a:prstGeom>
        </p:spPr>
        <p:txBody>
          <a:bodyPr vert="horz" lIns="0" tIns="0" rIns="0" bIns="0" rtlCol="0" anchor="b" anchorCtr="0"/>
          <a:lstStyle>
            <a:lvl1pPr algn="l">
              <a:defRPr sz="800">
                <a:solidFill>
                  <a:schemeClr val="tx1">
                    <a:tint val="75000"/>
                  </a:schemeClr>
                </a:solidFill>
              </a:defRPr>
            </a:lvl1pPr>
          </a:lstStyle>
          <a:p>
            <a:r>
              <a:rPr lang="en-AU"/>
              <a:t>City of Port Phillip &lt;Title of document here&gt;</a:t>
            </a:r>
          </a:p>
        </p:txBody>
      </p:sp>
      <p:sp>
        <p:nvSpPr>
          <p:cNvPr id="6" name="Slide Number Placeholder 5">
            <a:extLst>
              <a:ext uri="{FF2B5EF4-FFF2-40B4-BE49-F238E27FC236}">
                <a16:creationId xmlns:a16="http://schemas.microsoft.com/office/drawing/2014/main" id="{FBB43C81-4267-48A3-B2ED-D120FC15D4D2}"/>
              </a:ext>
            </a:extLst>
          </p:cNvPr>
          <p:cNvSpPr>
            <a:spLocks noGrp="1"/>
          </p:cNvSpPr>
          <p:nvPr>
            <p:ph type="sldNum" sz="quarter" idx="4"/>
          </p:nvPr>
        </p:nvSpPr>
        <p:spPr>
          <a:xfrm>
            <a:off x="6964206" y="6356350"/>
            <a:ext cx="2057400" cy="365125"/>
          </a:xfrm>
          <a:prstGeom prst="rect">
            <a:avLst/>
          </a:prstGeom>
        </p:spPr>
        <p:txBody>
          <a:bodyPr vert="horz" lIns="0" tIns="0" rIns="0" bIns="0" rtlCol="0" anchor="b" anchorCtr="0"/>
          <a:lstStyle>
            <a:lvl1pPr algn="r">
              <a:defRPr sz="800">
                <a:solidFill>
                  <a:schemeClr val="tx1">
                    <a:tint val="75000"/>
                  </a:schemeClr>
                </a:solidFill>
              </a:defRPr>
            </a:lvl1pPr>
          </a:lstStyle>
          <a:p>
            <a:fld id="{5DE5E57D-DEB0-4AFD-865C-8114F3308714}" type="slidenum">
              <a:rPr lang="en-AU" smtClean="0"/>
              <a:pPr/>
              <a:t>‹#›</a:t>
            </a:fld>
            <a:endParaRPr lang="en-AU"/>
          </a:p>
        </p:txBody>
      </p:sp>
    </p:spTree>
    <p:extLst>
      <p:ext uri="{BB962C8B-B14F-4D97-AF65-F5344CB8AC3E}">
        <p14:creationId xmlns:p14="http://schemas.microsoft.com/office/powerpoint/2010/main" val="1645872803"/>
      </p:ext>
    </p:extLst>
  </p:cSld>
  <p:clrMap bg1="lt1" tx1="dk1" bg2="lt2" tx2="dk2" accent1="accent1" accent2="accent2" accent3="accent3" accent4="accent4" accent5="accent5" accent6="accent6" hlink="hlink" folHlink="folHlink"/>
  <p:sldLayoutIdLst>
    <p:sldLayoutId id="2147483663"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75C61D-D357-4A54-8D6D-601F3895253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6076187" cy="6858000"/>
          </a:xfrm>
          <a:prstGeom prst="rect">
            <a:avLst/>
          </a:prstGeom>
        </p:spPr>
      </p:pic>
    </p:spTree>
    <p:extLst>
      <p:ext uri="{BB962C8B-B14F-4D97-AF65-F5344CB8AC3E}">
        <p14:creationId xmlns:p14="http://schemas.microsoft.com/office/powerpoint/2010/main" val="2535371457"/>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628E9C6-76EF-4F37-A8F3-30A43EF53FA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19795" y="6042992"/>
            <a:ext cx="3104410" cy="299831"/>
          </a:xfrm>
          <a:prstGeom prst="rect">
            <a:avLst/>
          </a:prstGeom>
        </p:spPr>
      </p:pic>
    </p:spTree>
    <p:extLst>
      <p:ext uri="{BB962C8B-B14F-4D97-AF65-F5344CB8AC3E}">
        <p14:creationId xmlns:p14="http://schemas.microsoft.com/office/powerpoint/2010/main" val="4009424941"/>
      </p:ext>
    </p:extLst>
  </p:cSld>
  <p:clrMap bg1="lt1" tx1="dk1" bg2="lt2" tx2="dk2" accent1="accent1" accent2="accent2" accent3="accent3" accent4="accent4" accent5="accent5" accent6="accent6" hlink="hlink" folHlink="folHlink"/>
  <p:sldLayoutIdLst>
    <p:sldLayoutId id="2147483665"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foodallergytraining.org.au/resources/allergen-menu-matrix" TargetMode="Externa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hyperlink" Target="https://www.portphillip.vic.gov.au/media/oeuiho45/nas-food-allergen-menu-matrix-template.docx"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foodallergytraining.org.au/resources/allergen-menu-matrix" TargetMode="External"/><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hyperlink" Target="https://foodallergytraining.org.au/resources/standardised-recipe-template" TargetMode="External"/><Relationship Id="rId5" Type="http://schemas.openxmlformats.org/officeDocument/2006/relationships/hyperlink" Target="https://www.portphillip.vic.gov.au/media/ce4fd1wn/nas-standardised-receipe-bulk-quantities-template.docx" TargetMode="External"/><Relationship Id="rId4" Type="http://schemas.openxmlformats.org/officeDocument/2006/relationships/hyperlink" Target="https://www.portphillip.vic.gov.au/media/xywl2cvx/nas-standardised-recipe-template.docx"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council-cms.portphillip.vic.gov.au/media/xaxbfuag/workbook-1-management-1.docx" TargetMode="External"/><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hyperlink" Target="https://au.openforms.com/Form/9d2b8160-1608-40ae-a1ee-1c64e6630c1c"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9683F5E-337D-46DF-B3E2-A1A5572D21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068" y="-28136"/>
            <a:ext cx="10321422" cy="6880948"/>
          </a:xfrm>
          <a:prstGeom prst="rect">
            <a:avLst/>
          </a:prstGeom>
        </p:spPr>
      </p:pic>
      <p:pic>
        <p:nvPicPr>
          <p:cNvPr id="8" name="Picture 7">
            <a:extLst>
              <a:ext uri="{FF2B5EF4-FFF2-40B4-BE49-F238E27FC236}">
                <a16:creationId xmlns:a16="http://schemas.microsoft.com/office/drawing/2014/main" id="{52E37C79-6C61-476C-874A-E17A469669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6076187" cy="6858000"/>
          </a:xfrm>
          <a:prstGeom prst="rect">
            <a:avLst/>
          </a:prstGeom>
        </p:spPr>
      </p:pic>
      <p:sp>
        <p:nvSpPr>
          <p:cNvPr id="4" name="TextBox 3">
            <a:extLst>
              <a:ext uri="{FF2B5EF4-FFF2-40B4-BE49-F238E27FC236}">
                <a16:creationId xmlns:a16="http://schemas.microsoft.com/office/drawing/2014/main" id="{082ADD2F-A27E-4E2E-8482-028603F1842B}"/>
              </a:ext>
            </a:extLst>
          </p:cNvPr>
          <p:cNvSpPr txBox="1"/>
          <p:nvPr/>
        </p:nvSpPr>
        <p:spPr>
          <a:xfrm>
            <a:off x="546775" y="5048593"/>
            <a:ext cx="3012207" cy="1107996"/>
          </a:xfrm>
          <a:prstGeom prst="rect">
            <a:avLst/>
          </a:prstGeom>
          <a:noFill/>
        </p:spPr>
        <p:txBody>
          <a:bodyPr wrap="square" lIns="0" tIns="0" rIns="0" bIns="0" rtlCol="0" anchor="b" anchorCtr="0">
            <a:spAutoFit/>
          </a:bodyPr>
          <a:lstStyle/>
          <a:p>
            <a:r>
              <a:rPr lang="en-AU" sz="3600" b="1">
                <a:solidFill>
                  <a:schemeClr val="bg1"/>
                </a:solidFill>
                <a:latin typeface="Arial" panose="020B0604020202020204" pitchFamily="34" charset="0"/>
                <a:cs typeface="Arial" panose="020B0604020202020204" pitchFamily="34" charset="0"/>
              </a:rPr>
              <a:t>Module 2</a:t>
            </a:r>
          </a:p>
          <a:p>
            <a:r>
              <a:rPr lang="en-AU" sz="3600">
                <a:solidFill>
                  <a:schemeClr val="bg1"/>
                </a:solidFill>
                <a:latin typeface="Arial" panose="020B0604020202020204" pitchFamily="34" charset="0"/>
                <a:cs typeface="Arial" panose="020B0604020202020204" pitchFamily="34" charset="0"/>
              </a:rPr>
              <a:t>Management </a:t>
            </a:r>
          </a:p>
        </p:txBody>
      </p:sp>
    </p:spTree>
    <p:extLst>
      <p:ext uri="{BB962C8B-B14F-4D97-AF65-F5344CB8AC3E}">
        <p14:creationId xmlns:p14="http://schemas.microsoft.com/office/powerpoint/2010/main" val="344634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670D1D7-6542-154F-711A-577C4C5A20FA}"/>
              </a:ext>
            </a:extLst>
          </p:cNvPr>
          <p:cNvSpPr>
            <a:spLocks noGrp="1"/>
          </p:cNvSpPr>
          <p:nvPr>
            <p:ph type="ftr" sz="quarter" idx="11"/>
          </p:nvPr>
        </p:nvSpPr>
        <p:spPr/>
        <p:txBody>
          <a:bodyPr/>
          <a:lstStyle/>
          <a:p>
            <a:r>
              <a:rPr lang="en-AU"/>
              <a:t>City of Port Phillip: Module 2 - Management</a:t>
            </a:r>
          </a:p>
        </p:txBody>
      </p:sp>
      <p:sp>
        <p:nvSpPr>
          <p:cNvPr id="3" name="Slide Number Placeholder 2">
            <a:extLst>
              <a:ext uri="{FF2B5EF4-FFF2-40B4-BE49-F238E27FC236}">
                <a16:creationId xmlns:a16="http://schemas.microsoft.com/office/drawing/2014/main" id="{F1D9E211-952E-76B9-F46E-3E74AA870489}"/>
              </a:ext>
            </a:extLst>
          </p:cNvPr>
          <p:cNvSpPr>
            <a:spLocks noGrp="1"/>
          </p:cNvSpPr>
          <p:nvPr>
            <p:ph type="sldNum" sz="quarter" idx="12"/>
          </p:nvPr>
        </p:nvSpPr>
        <p:spPr/>
        <p:txBody>
          <a:bodyPr/>
          <a:lstStyle/>
          <a:p>
            <a:fld id="{5DE5E57D-DEB0-4AFD-865C-8114F3308714}" type="slidenum">
              <a:rPr lang="en-AU" smtClean="0"/>
              <a:t>10</a:t>
            </a:fld>
            <a:endParaRPr lang="en-AU"/>
          </a:p>
        </p:txBody>
      </p:sp>
      <p:sp>
        <p:nvSpPr>
          <p:cNvPr id="4" name="TextBox 3">
            <a:extLst>
              <a:ext uri="{FF2B5EF4-FFF2-40B4-BE49-F238E27FC236}">
                <a16:creationId xmlns:a16="http://schemas.microsoft.com/office/drawing/2014/main" id="{F52FA09F-8E27-58C6-FCF5-C5995853328D}"/>
              </a:ext>
            </a:extLst>
          </p:cNvPr>
          <p:cNvSpPr txBox="1"/>
          <p:nvPr/>
        </p:nvSpPr>
        <p:spPr>
          <a:xfrm>
            <a:off x="428064" y="12034"/>
            <a:ext cx="8287871" cy="775189"/>
          </a:xfrm>
          <a:prstGeom prst="rect">
            <a:avLst/>
          </a:prstGeom>
          <a:noFill/>
        </p:spPr>
        <p:txBody>
          <a:bodyPr wrap="square" lIns="0" tIns="0" rIns="0" bIns="0" rtlCol="0" anchor="b" anchorCtr="0">
            <a:noAutofit/>
          </a:bodyPr>
          <a:lstStyle/>
          <a:p>
            <a:pPr algn="ctr"/>
            <a:r>
              <a:rPr lang="en-US" sz="2400">
                <a:solidFill>
                  <a:schemeClr val="bg1"/>
                </a:solidFill>
              </a:rPr>
              <a:t>Putting the customer first</a:t>
            </a:r>
            <a:endParaRPr lang="en-AU" sz="2400">
              <a:solidFill>
                <a:schemeClr val="bg1"/>
              </a:solidFill>
            </a:endParaRPr>
          </a:p>
        </p:txBody>
      </p:sp>
      <p:sp>
        <p:nvSpPr>
          <p:cNvPr id="5" name="Rectangle: Rounded Corners 4">
            <a:extLst>
              <a:ext uri="{FF2B5EF4-FFF2-40B4-BE49-F238E27FC236}">
                <a16:creationId xmlns:a16="http://schemas.microsoft.com/office/drawing/2014/main" id="{5E31D97C-5F76-8903-88AB-32B0E3B13724}"/>
              </a:ext>
            </a:extLst>
          </p:cNvPr>
          <p:cNvSpPr/>
          <p:nvPr/>
        </p:nvSpPr>
        <p:spPr>
          <a:xfrm>
            <a:off x="535235" y="1853967"/>
            <a:ext cx="3709593" cy="396799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Confirming what ingredients are in the dish they have ordered</a:t>
            </a:r>
          </a:p>
          <a:p>
            <a:pPr algn="ctr"/>
            <a:endParaRPr lang="en-US" sz="1200"/>
          </a:p>
          <a:p>
            <a:pPr algn="ctr"/>
            <a:r>
              <a:rPr lang="en-US" sz="1200"/>
              <a:t>You can do this by:</a:t>
            </a:r>
          </a:p>
          <a:p>
            <a:pPr algn="ctr"/>
            <a:endParaRPr lang="en-US" sz="1200"/>
          </a:p>
          <a:p>
            <a:pPr marL="171450" indent="-171450" algn="ctr">
              <a:buFont typeface="Arial" panose="020B0604020202020204" pitchFamily="34" charset="0"/>
              <a:buChar char="•"/>
            </a:pPr>
            <a:r>
              <a:rPr lang="en-US" sz="1200"/>
              <a:t>Checking the ingredient lists of all packaged foods and speaking to any suppliers of un-packaged foods.</a:t>
            </a:r>
          </a:p>
          <a:p>
            <a:pPr marL="171450" indent="-171450" algn="ctr">
              <a:buFont typeface="Arial" panose="020B0604020202020204" pitchFamily="34" charset="0"/>
              <a:buChar char="•"/>
            </a:pPr>
            <a:r>
              <a:rPr lang="en-US" sz="1200"/>
              <a:t>Checking your allergen matrix or recipe cards.</a:t>
            </a:r>
          </a:p>
          <a:p>
            <a:pPr marL="171450" indent="-171450" algn="ctr">
              <a:buFont typeface="Arial" panose="020B0604020202020204" pitchFamily="34" charset="0"/>
              <a:buChar char="•"/>
            </a:pPr>
            <a:r>
              <a:rPr lang="en-US" sz="1200"/>
              <a:t>Checking the most up-to-date saved labels from </a:t>
            </a:r>
            <a:r>
              <a:rPr lang="en-US" sz="1200" err="1"/>
              <a:t>utilised</a:t>
            </a:r>
            <a:r>
              <a:rPr lang="en-US" sz="1200"/>
              <a:t> products.</a:t>
            </a:r>
          </a:p>
          <a:p>
            <a:pPr marL="171450" indent="-171450" algn="ctr">
              <a:buFont typeface="Arial" panose="020B0604020202020204" pitchFamily="34" charset="0"/>
              <a:buChar char="•"/>
            </a:pPr>
            <a:r>
              <a:rPr lang="en-US" sz="1200"/>
              <a:t>Checking with kitchen staff. </a:t>
            </a:r>
          </a:p>
          <a:p>
            <a:pPr marL="171450" indent="-171450" algn="ctr">
              <a:buFont typeface="Arial" panose="020B0604020202020204" pitchFamily="34" charset="0"/>
              <a:buChar char="•"/>
            </a:pPr>
            <a:endParaRPr lang="en-US" sz="1200"/>
          </a:p>
          <a:p>
            <a:pPr algn="ctr"/>
            <a:endParaRPr lang="en-US" sz="1200"/>
          </a:p>
        </p:txBody>
      </p:sp>
      <p:sp>
        <p:nvSpPr>
          <p:cNvPr id="6" name="Rectangle: Rounded Corners 5">
            <a:extLst>
              <a:ext uri="{FF2B5EF4-FFF2-40B4-BE49-F238E27FC236}">
                <a16:creationId xmlns:a16="http://schemas.microsoft.com/office/drawing/2014/main" id="{6CDE523D-3BD5-7E58-3993-F3ADDBE9812A}"/>
              </a:ext>
            </a:extLst>
          </p:cNvPr>
          <p:cNvSpPr/>
          <p:nvPr/>
        </p:nvSpPr>
        <p:spPr>
          <a:xfrm>
            <a:off x="4899172" y="1853966"/>
            <a:ext cx="3709593" cy="39679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t>Ensuring their food is handled and delivered correctly </a:t>
            </a:r>
            <a:endParaRPr lang="en-US" sz="1200" b="1"/>
          </a:p>
          <a:p>
            <a:pPr algn="ctr"/>
            <a:endParaRPr lang="en-US" sz="1200"/>
          </a:p>
          <a:p>
            <a:pPr algn="ctr"/>
            <a:r>
              <a:rPr lang="en-US" sz="1200" dirty="0"/>
              <a:t>You can do this by:</a:t>
            </a:r>
            <a:endParaRPr lang="en-US" sz="1200" dirty="0">
              <a:cs typeface="Arial"/>
            </a:endParaRPr>
          </a:p>
          <a:p>
            <a:pPr algn="ctr"/>
            <a:endParaRPr lang="en-US" sz="1200"/>
          </a:p>
          <a:p>
            <a:pPr marL="171450" indent="-171450" algn="ctr">
              <a:buFont typeface="Arial" panose="020B0604020202020204" pitchFamily="34" charset="0"/>
              <a:buChar char="•"/>
            </a:pPr>
            <a:r>
              <a:rPr lang="en-US" sz="1200" dirty="0"/>
              <a:t>Using appropriate hygiene controls. </a:t>
            </a:r>
            <a:endParaRPr lang="en-US" sz="1200" dirty="0">
              <a:cs typeface="Arial"/>
            </a:endParaRPr>
          </a:p>
          <a:p>
            <a:pPr marL="171450" indent="-171450" algn="ctr">
              <a:buFont typeface="Arial" panose="020B0604020202020204" pitchFamily="34" charset="0"/>
              <a:buChar char="•"/>
            </a:pPr>
            <a:r>
              <a:rPr lang="en-US" sz="1200" dirty="0"/>
              <a:t>Storing the foods correctly. </a:t>
            </a:r>
            <a:endParaRPr lang="en-US" sz="1200" dirty="0">
              <a:cs typeface="Arial"/>
            </a:endParaRPr>
          </a:p>
          <a:p>
            <a:pPr marL="171450" indent="-171450" algn="ctr">
              <a:buFont typeface="Arial" panose="020B0604020202020204" pitchFamily="34" charset="0"/>
              <a:buChar char="•"/>
            </a:pPr>
            <a:r>
              <a:rPr lang="en-US" sz="1200" dirty="0"/>
              <a:t>Handling the foods with the necessary utensils and washing them before using.</a:t>
            </a:r>
            <a:endParaRPr lang="en-US" sz="1200" dirty="0">
              <a:cs typeface="Arial"/>
            </a:endParaRPr>
          </a:p>
          <a:p>
            <a:pPr marL="171450" indent="-171450" algn="ctr">
              <a:buFont typeface="Arial" panose="020B0604020202020204" pitchFamily="34" charset="0"/>
              <a:buChar char="•"/>
            </a:pPr>
            <a:r>
              <a:rPr lang="en-US" sz="1200" dirty="0"/>
              <a:t>Checking with other staff members involved in the preparation of the menu item (For example, kitchen staff) to ensure that no allergens were used, and the correct processes were followed.</a:t>
            </a:r>
            <a:endParaRPr lang="en-US" sz="1200" dirty="0">
              <a:cs typeface="Arial"/>
            </a:endParaRPr>
          </a:p>
          <a:p>
            <a:pPr algn="ctr"/>
            <a:endParaRPr lang="en-AU" sz="1200"/>
          </a:p>
        </p:txBody>
      </p:sp>
      <p:sp>
        <p:nvSpPr>
          <p:cNvPr id="7" name="TextBox 6">
            <a:extLst>
              <a:ext uri="{FF2B5EF4-FFF2-40B4-BE49-F238E27FC236}">
                <a16:creationId xmlns:a16="http://schemas.microsoft.com/office/drawing/2014/main" id="{C7EE1D3B-C05C-7118-5C71-D5604EAC6BC9}"/>
              </a:ext>
            </a:extLst>
          </p:cNvPr>
          <p:cNvSpPr txBox="1"/>
          <p:nvPr/>
        </p:nvSpPr>
        <p:spPr>
          <a:xfrm>
            <a:off x="428063" y="1363611"/>
            <a:ext cx="8287871" cy="297409"/>
          </a:xfrm>
          <a:prstGeom prst="rect">
            <a:avLst/>
          </a:prstGeom>
          <a:noFill/>
        </p:spPr>
        <p:txBody>
          <a:bodyPr wrap="square" lIns="0" tIns="0" rIns="0" bIns="0" numCol="1" spcCol="360000" rtlCol="0" anchor="t">
            <a:noAutofit/>
          </a:bodyPr>
          <a:lstStyle/>
          <a:p>
            <a:pPr>
              <a:spcAft>
                <a:spcPts val="1200"/>
              </a:spcAft>
            </a:pPr>
            <a:r>
              <a:rPr lang="en-US" sz="1200">
                <a:solidFill>
                  <a:srgbClr val="000000"/>
                </a:solidFill>
                <a:latin typeface="Arial"/>
                <a:cs typeface="Arial"/>
              </a:rPr>
              <a:t>If a customer confides to you or your staff that they have a food allergy, you should always put their needs first by:</a:t>
            </a:r>
            <a:endParaRPr lang="en-US" sz="1200" u="none" strike="noStrike">
              <a:solidFill>
                <a:srgbClr val="000000"/>
              </a:solidFill>
              <a:latin typeface="Arial"/>
              <a:cs typeface="Arial"/>
            </a:endParaRPr>
          </a:p>
          <a:p>
            <a:pPr marR="0" algn="l" rtl="0">
              <a:spcAft>
                <a:spcPts val="1200"/>
              </a:spcAft>
            </a:pPr>
            <a:endParaRPr lang="en-US" sz="1200" u="none" strike="noStrike">
              <a:solidFill>
                <a:srgbClr val="000000"/>
              </a:solidFill>
              <a:latin typeface="Arial" panose="020B0604020202020204" pitchFamily="34" charset="0"/>
            </a:endParaRPr>
          </a:p>
        </p:txBody>
      </p:sp>
    </p:spTree>
    <p:extLst>
      <p:ext uri="{BB962C8B-B14F-4D97-AF65-F5344CB8AC3E}">
        <p14:creationId xmlns:p14="http://schemas.microsoft.com/office/powerpoint/2010/main" val="166251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18072DB-7F83-2163-554D-460649BF76F9}"/>
              </a:ext>
            </a:extLst>
          </p:cNvPr>
          <p:cNvSpPr>
            <a:spLocks noGrp="1"/>
          </p:cNvSpPr>
          <p:nvPr>
            <p:ph type="ftr" sz="quarter" idx="11"/>
          </p:nvPr>
        </p:nvSpPr>
        <p:spPr>
          <a:xfrm>
            <a:off x="211186" y="6356350"/>
            <a:ext cx="4837064" cy="365125"/>
          </a:xfrm>
        </p:spPr>
        <p:txBody>
          <a:bodyPr/>
          <a:lstStyle/>
          <a:p>
            <a:r>
              <a:rPr lang="en-AU"/>
              <a:t>City of Port Phillip: Module 2 – Management</a:t>
            </a:r>
          </a:p>
        </p:txBody>
      </p:sp>
      <p:sp>
        <p:nvSpPr>
          <p:cNvPr id="3" name="Slide Number Placeholder 2">
            <a:extLst>
              <a:ext uri="{FF2B5EF4-FFF2-40B4-BE49-F238E27FC236}">
                <a16:creationId xmlns:a16="http://schemas.microsoft.com/office/drawing/2014/main" id="{D5A2D0A6-D49B-7B15-210A-998227FB154F}"/>
              </a:ext>
            </a:extLst>
          </p:cNvPr>
          <p:cNvSpPr>
            <a:spLocks noGrp="1"/>
          </p:cNvSpPr>
          <p:nvPr>
            <p:ph type="sldNum" sz="quarter" idx="12"/>
          </p:nvPr>
        </p:nvSpPr>
        <p:spPr/>
        <p:txBody>
          <a:bodyPr/>
          <a:lstStyle/>
          <a:p>
            <a:fld id="{5DE5E57D-DEB0-4AFD-865C-8114F3308714}" type="slidenum">
              <a:rPr lang="en-AU" smtClean="0"/>
              <a:t>11</a:t>
            </a:fld>
            <a:endParaRPr lang="en-AU"/>
          </a:p>
        </p:txBody>
      </p:sp>
      <p:sp>
        <p:nvSpPr>
          <p:cNvPr id="4" name="TextBox 3">
            <a:extLst>
              <a:ext uri="{FF2B5EF4-FFF2-40B4-BE49-F238E27FC236}">
                <a16:creationId xmlns:a16="http://schemas.microsoft.com/office/drawing/2014/main" id="{C1D2FBDD-B934-C0E7-4A47-25474421A83A}"/>
              </a:ext>
            </a:extLst>
          </p:cNvPr>
          <p:cNvSpPr txBox="1"/>
          <p:nvPr/>
        </p:nvSpPr>
        <p:spPr>
          <a:xfrm>
            <a:off x="428064" y="23591"/>
            <a:ext cx="8287871" cy="775189"/>
          </a:xfrm>
          <a:prstGeom prst="rect">
            <a:avLst/>
          </a:prstGeom>
          <a:noFill/>
        </p:spPr>
        <p:txBody>
          <a:bodyPr wrap="square" lIns="0" tIns="0" rIns="0" bIns="0" rtlCol="0" anchor="b" anchorCtr="0">
            <a:noAutofit/>
          </a:bodyPr>
          <a:lstStyle/>
          <a:p>
            <a:pPr algn="ctr"/>
            <a:r>
              <a:rPr lang="en-US" sz="2400" b="1">
                <a:solidFill>
                  <a:schemeClr val="bg1"/>
                </a:solidFill>
              </a:rPr>
              <a:t>Case study </a:t>
            </a:r>
            <a:r>
              <a:rPr lang="en-US" sz="2400">
                <a:solidFill>
                  <a:schemeClr val="bg1"/>
                </a:solidFill>
              </a:rPr>
              <a:t>– misinformed manager</a:t>
            </a:r>
            <a:endParaRPr lang="en-AU" sz="2400">
              <a:solidFill>
                <a:schemeClr val="bg1"/>
              </a:solidFill>
            </a:endParaRPr>
          </a:p>
        </p:txBody>
      </p:sp>
      <p:sp>
        <p:nvSpPr>
          <p:cNvPr id="7" name="Rectangle: Rounded Corners 6">
            <a:extLst>
              <a:ext uri="{FF2B5EF4-FFF2-40B4-BE49-F238E27FC236}">
                <a16:creationId xmlns:a16="http://schemas.microsoft.com/office/drawing/2014/main" id="{DB5B167D-CA46-FA19-60A3-8760066412A8}"/>
              </a:ext>
            </a:extLst>
          </p:cNvPr>
          <p:cNvSpPr/>
          <p:nvPr/>
        </p:nvSpPr>
        <p:spPr>
          <a:xfrm>
            <a:off x="687820" y="1729109"/>
            <a:ext cx="1589375" cy="1528181"/>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A4405CC7-9F8A-F421-9760-6F248CBB7213}"/>
              </a:ext>
            </a:extLst>
          </p:cNvPr>
          <p:cNvSpPr txBox="1"/>
          <p:nvPr/>
        </p:nvSpPr>
        <p:spPr>
          <a:xfrm>
            <a:off x="2763548" y="1671029"/>
            <a:ext cx="3616900" cy="471514"/>
          </a:xfrm>
          <a:prstGeom prst="rect">
            <a:avLst/>
          </a:prstGeom>
          <a:noFill/>
        </p:spPr>
        <p:txBody>
          <a:bodyPr wrap="square" lIns="0" tIns="0" rIns="0" bIns="0" numCol="1" spcCol="360000" rtlCol="0">
            <a:noAutofit/>
          </a:bodyPr>
          <a:lstStyle/>
          <a:p>
            <a:pPr>
              <a:spcAft>
                <a:spcPts val="1200"/>
              </a:spcAft>
            </a:pPr>
            <a:r>
              <a:rPr lang="en-AU" sz="1200">
                <a:solidFill>
                  <a:srgbClr val="000000"/>
                </a:solidFill>
                <a:latin typeface="Arial" panose="020B0604020202020204" pitchFamily="34" charset="0"/>
              </a:rPr>
              <a:t>A function centre was holding a ‘menu tasting’ for customers who had booked events.</a:t>
            </a:r>
            <a:endParaRPr lang="en-US" sz="1200" u="none" strike="noStrike">
              <a:solidFill>
                <a:srgbClr val="000000"/>
              </a:solidFill>
              <a:latin typeface="Arial" panose="020B0604020202020204" pitchFamily="34" charset="0"/>
            </a:endParaRPr>
          </a:p>
        </p:txBody>
      </p:sp>
      <p:sp>
        <p:nvSpPr>
          <p:cNvPr id="9" name="Rectangle: Rounded Corners 8">
            <a:extLst>
              <a:ext uri="{FF2B5EF4-FFF2-40B4-BE49-F238E27FC236}">
                <a16:creationId xmlns:a16="http://schemas.microsoft.com/office/drawing/2014/main" id="{C720EA2D-F1A9-B44E-AA01-9CB87DC17AB2}"/>
              </a:ext>
            </a:extLst>
          </p:cNvPr>
          <p:cNvSpPr/>
          <p:nvPr/>
        </p:nvSpPr>
        <p:spPr>
          <a:xfrm>
            <a:off x="6866807" y="2874654"/>
            <a:ext cx="1562942" cy="1528181"/>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13E7D01D-F5D6-962F-5CAE-779282B42167}"/>
              </a:ext>
            </a:extLst>
          </p:cNvPr>
          <p:cNvSpPr txBox="1"/>
          <p:nvPr/>
        </p:nvSpPr>
        <p:spPr>
          <a:xfrm>
            <a:off x="2763548" y="2193133"/>
            <a:ext cx="3616900" cy="826292"/>
          </a:xfrm>
          <a:prstGeom prst="rect">
            <a:avLst/>
          </a:prstGeom>
          <a:noFill/>
        </p:spPr>
        <p:txBody>
          <a:bodyPr wrap="square" lIns="0" tIns="0" rIns="0" bIns="0" numCol="1" spcCol="360000" rtlCol="0">
            <a:noAutofit/>
          </a:bodyPr>
          <a:lstStyle/>
          <a:p>
            <a:pPr>
              <a:spcAft>
                <a:spcPts val="1200"/>
              </a:spcAft>
            </a:pPr>
            <a:r>
              <a:rPr lang="en-AU" sz="1200">
                <a:solidFill>
                  <a:srgbClr val="000000"/>
                </a:solidFill>
                <a:latin typeface="Arial" panose="020B0604020202020204" pitchFamily="34" charset="0"/>
              </a:rPr>
              <a:t>A customer who attended with family has a severe nut allergy. They had advised the event manager about the allergy in advance and were eager to try as many dishes as they could. </a:t>
            </a:r>
            <a:endParaRPr lang="en-US" sz="1200" u="none" strike="noStrike">
              <a:solidFill>
                <a:srgbClr val="000000"/>
              </a:solidFill>
              <a:latin typeface="Arial" panose="020B0604020202020204" pitchFamily="34" charset="0"/>
            </a:endParaRPr>
          </a:p>
        </p:txBody>
      </p:sp>
      <p:sp>
        <p:nvSpPr>
          <p:cNvPr id="11" name="Rectangle: Rounded Corners 10">
            <a:extLst>
              <a:ext uri="{FF2B5EF4-FFF2-40B4-BE49-F238E27FC236}">
                <a16:creationId xmlns:a16="http://schemas.microsoft.com/office/drawing/2014/main" id="{70D0C909-68BA-0D4F-2AE2-9DFD99606D8E}"/>
              </a:ext>
            </a:extLst>
          </p:cNvPr>
          <p:cNvSpPr/>
          <p:nvPr/>
        </p:nvSpPr>
        <p:spPr>
          <a:xfrm>
            <a:off x="687818" y="4144231"/>
            <a:ext cx="1589376" cy="1528181"/>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Box 18">
            <a:extLst>
              <a:ext uri="{FF2B5EF4-FFF2-40B4-BE49-F238E27FC236}">
                <a16:creationId xmlns:a16="http://schemas.microsoft.com/office/drawing/2014/main" id="{A8CD2120-9EC9-13DB-4984-954AEC2B77EB}"/>
              </a:ext>
            </a:extLst>
          </p:cNvPr>
          <p:cNvSpPr txBox="1"/>
          <p:nvPr/>
        </p:nvSpPr>
        <p:spPr>
          <a:xfrm>
            <a:off x="2153466" y="1046551"/>
            <a:ext cx="4837065" cy="234155"/>
          </a:xfrm>
          <a:prstGeom prst="rect">
            <a:avLst/>
          </a:prstGeom>
          <a:noFill/>
        </p:spPr>
        <p:txBody>
          <a:bodyPr wrap="square" lIns="0" tIns="0" rIns="0" bIns="0" numCol="1" spcCol="360000" rtlCol="0">
            <a:noAutofit/>
          </a:bodyPr>
          <a:lstStyle/>
          <a:p>
            <a:pPr marR="0" algn="l" rtl="0">
              <a:spcAft>
                <a:spcPts val="1200"/>
              </a:spcAft>
            </a:pPr>
            <a:r>
              <a:rPr lang="en-US" sz="1200" b="1">
                <a:solidFill>
                  <a:srgbClr val="000000"/>
                </a:solidFill>
                <a:latin typeface="Arial" panose="020B0604020202020204" pitchFamily="34" charset="0"/>
              </a:rPr>
              <a:t>Note: </a:t>
            </a:r>
            <a:r>
              <a:rPr lang="en-US" sz="1200">
                <a:solidFill>
                  <a:srgbClr val="000000"/>
                </a:solidFill>
                <a:latin typeface="Arial" panose="020B0604020202020204" pitchFamily="34" charset="0"/>
              </a:rPr>
              <a:t>This is a real-life incident that occurred in the City of Port Phillip.</a:t>
            </a:r>
            <a:endParaRPr lang="en-US" sz="1200" u="none" strike="noStrike">
              <a:solidFill>
                <a:srgbClr val="000000"/>
              </a:solidFill>
              <a:latin typeface="Arial" panose="020B0604020202020204" pitchFamily="34" charset="0"/>
            </a:endParaRPr>
          </a:p>
        </p:txBody>
      </p:sp>
      <p:sp>
        <p:nvSpPr>
          <p:cNvPr id="5" name="TextBox 4">
            <a:extLst>
              <a:ext uri="{FF2B5EF4-FFF2-40B4-BE49-F238E27FC236}">
                <a16:creationId xmlns:a16="http://schemas.microsoft.com/office/drawing/2014/main" id="{03D9A2D9-765C-EC35-BC65-10DB6E9B523D}"/>
              </a:ext>
            </a:extLst>
          </p:cNvPr>
          <p:cNvSpPr txBox="1"/>
          <p:nvPr/>
        </p:nvSpPr>
        <p:spPr>
          <a:xfrm>
            <a:off x="2763548" y="5563918"/>
            <a:ext cx="3616900" cy="552062"/>
          </a:xfrm>
          <a:prstGeom prst="rect">
            <a:avLst/>
          </a:prstGeom>
          <a:noFill/>
        </p:spPr>
        <p:txBody>
          <a:bodyPr wrap="square" lIns="0" tIns="0" rIns="0" bIns="0" numCol="1" spcCol="360000" rtlCol="0">
            <a:noAutofit/>
          </a:bodyPr>
          <a:lstStyle/>
          <a:p>
            <a:pPr>
              <a:spcAft>
                <a:spcPts val="1200"/>
              </a:spcAft>
            </a:pPr>
            <a:r>
              <a:rPr lang="en-AU" sz="1200">
                <a:solidFill>
                  <a:srgbClr val="000000"/>
                </a:solidFill>
                <a:latin typeface="Arial" panose="020B0604020202020204" pitchFamily="34" charset="0"/>
              </a:rPr>
              <a:t>After an Epi-Pen was administered, the customer was taken to hospital by ambulance. Thankfully, the customer made a full recovery.  ​</a:t>
            </a:r>
            <a:endParaRPr lang="en-US" sz="1200" u="none" strike="noStrike">
              <a:solidFill>
                <a:srgbClr val="000000"/>
              </a:solidFill>
              <a:highlight>
                <a:srgbClr val="FFFF00"/>
              </a:highlight>
              <a:latin typeface="Arial" panose="020B0604020202020204" pitchFamily="34" charset="0"/>
            </a:endParaRPr>
          </a:p>
        </p:txBody>
      </p:sp>
      <p:sp>
        <p:nvSpPr>
          <p:cNvPr id="6" name="TextBox 5">
            <a:extLst>
              <a:ext uri="{FF2B5EF4-FFF2-40B4-BE49-F238E27FC236}">
                <a16:creationId xmlns:a16="http://schemas.microsoft.com/office/drawing/2014/main" id="{850AC002-F4A4-7BB7-615F-5845406F52FD}"/>
              </a:ext>
            </a:extLst>
          </p:cNvPr>
          <p:cNvSpPr txBox="1"/>
          <p:nvPr/>
        </p:nvSpPr>
        <p:spPr>
          <a:xfrm>
            <a:off x="2739858" y="3118113"/>
            <a:ext cx="3616900" cy="1125805"/>
          </a:xfrm>
          <a:prstGeom prst="rect">
            <a:avLst/>
          </a:prstGeom>
          <a:noFill/>
        </p:spPr>
        <p:txBody>
          <a:bodyPr wrap="square" lIns="0" tIns="0" rIns="0" bIns="0" numCol="1" spcCol="360000" rtlCol="0">
            <a:noAutofit/>
          </a:bodyPr>
          <a:lstStyle/>
          <a:p>
            <a:pPr>
              <a:spcAft>
                <a:spcPts val="1200"/>
              </a:spcAft>
            </a:pPr>
            <a:r>
              <a:rPr lang="en-AU" sz="1200">
                <a:solidFill>
                  <a:srgbClr val="000000"/>
                </a:solidFill>
                <a:latin typeface="Arial" panose="020B0604020202020204" pitchFamily="34" charset="0"/>
              </a:rPr>
              <a:t>During the tasting the customer wanted to try a vegan quiche that had been served to another family member. They checked with the event manager to see if the vegan quiche contained nuts. The manager stated, “No, there shouldn’t be”. The customer then decided to have a taste of the dish. </a:t>
            </a:r>
            <a:endParaRPr lang="en-US" sz="1200" u="none" strike="noStrike">
              <a:solidFill>
                <a:srgbClr val="000000"/>
              </a:solidFill>
              <a:latin typeface="Arial" panose="020B0604020202020204" pitchFamily="34" charset="0"/>
            </a:endParaRPr>
          </a:p>
        </p:txBody>
      </p:sp>
      <p:sp>
        <p:nvSpPr>
          <p:cNvPr id="13" name="TextBox 12">
            <a:extLst>
              <a:ext uri="{FF2B5EF4-FFF2-40B4-BE49-F238E27FC236}">
                <a16:creationId xmlns:a16="http://schemas.microsoft.com/office/drawing/2014/main" id="{523013FE-FD6B-6ED1-0994-5D9C27A00053}"/>
              </a:ext>
            </a:extLst>
          </p:cNvPr>
          <p:cNvSpPr txBox="1"/>
          <p:nvPr/>
        </p:nvSpPr>
        <p:spPr>
          <a:xfrm>
            <a:off x="2763548" y="4418404"/>
            <a:ext cx="3616900" cy="1125805"/>
          </a:xfrm>
          <a:prstGeom prst="rect">
            <a:avLst/>
          </a:prstGeom>
          <a:noFill/>
        </p:spPr>
        <p:txBody>
          <a:bodyPr wrap="square" lIns="0" tIns="0" rIns="0" bIns="0" numCol="1" spcCol="360000" rtlCol="0">
            <a:noAutofit/>
          </a:bodyPr>
          <a:lstStyle/>
          <a:p>
            <a:pPr>
              <a:spcAft>
                <a:spcPts val="1200"/>
              </a:spcAft>
            </a:pPr>
            <a:r>
              <a:rPr lang="en-AU" sz="1200">
                <a:solidFill>
                  <a:srgbClr val="000000"/>
                </a:solidFill>
                <a:latin typeface="Arial" panose="020B0604020202020204" pitchFamily="34" charset="0"/>
              </a:rPr>
              <a:t>After a few minutes, the customer started to have symptoms of anaphylaxis. The manager returned to the group to apologise and explain that the chef had just informed them the quiche contains a vegan cheese made from cashews. </a:t>
            </a:r>
            <a:endParaRPr lang="en-US" sz="1200" u="none" strike="noStrike">
              <a:solidFill>
                <a:srgbClr val="000000"/>
              </a:solidFill>
              <a:latin typeface="Arial" panose="020B0604020202020204" pitchFamily="34" charset="0"/>
            </a:endParaRPr>
          </a:p>
        </p:txBody>
      </p:sp>
    </p:spTree>
    <p:extLst>
      <p:ext uri="{BB962C8B-B14F-4D97-AF65-F5344CB8AC3E}">
        <p14:creationId xmlns:p14="http://schemas.microsoft.com/office/powerpoint/2010/main" val="346268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1000"/>
                                        <p:tgtEl>
                                          <p:spTgt spid="5"/>
                                        </p:tgtEl>
                                      </p:cBhvr>
                                    </p:animEffect>
                                    <p:anim calcmode="lin" valueType="num">
                                      <p:cBhvr>
                                        <p:cTn id="54" dur="1000" fill="hold"/>
                                        <p:tgtEl>
                                          <p:spTgt spid="5"/>
                                        </p:tgtEl>
                                        <p:attrNameLst>
                                          <p:attrName>ppt_x</p:attrName>
                                        </p:attrNameLst>
                                      </p:cBhvr>
                                      <p:tavLst>
                                        <p:tav tm="0">
                                          <p:val>
                                            <p:strVal val="#ppt_x"/>
                                          </p:val>
                                        </p:tav>
                                        <p:tav tm="100000">
                                          <p:val>
                                            <p:strVal val="#ppt_x"/>
                                          </p:val>
                                        </p:tav>
                                      </p:tavLst>
                                    </p:anim>
                                    <p:anim calcmode="lin" valueType="num">
                                      <p:cBhvr>
                                        <p:cTn id="5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p:bldP spid="9" grpId="0" animBg="1"/>
      <p:bldP spid="10" grpId="0"/>
      <p:bldP spid="11" grpId="0" animBg="1"/>
      <p:bldP spid="19" grpId="0"/>
      <p:bldP spid="5" grpId="0"/>
      <p:bldP spid="6"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970AD0-2A7D-688A-C1D0-28375558C04E}"/>
              </a:ext>
            </a:extLst>
          </p:cNvPr>
          <p:cNvSpPr>
            <a:spLocks noGrp="1"/>
          </p:cNvSpPr>
          <p:nvPr>
            <p:ph type="ftr" sz="quarter" idx="11"/>
          </p:nvPr>
        </p:nvSpPr>
        <p:spPr>
          <a:xfrm>
            <a:off x="211185" y="6356350"/>
            <a:ext cx="4503427" cy="365125"/>
          </a:xfrm>
        </p:spPr>
        <p:txBody>
          <a:bodyPr/>
          <a:lstStyle/>
          <a:p>
            <a:r>
              <a:rPr lang="en-AU"/>
              <a:t>City of Port Phillip: Module 2 –  Management</a:t>
            </a:r>
          </a:p>
        </p:txBody>
      </p:sp>
      <p:sp>
        <p:nvSpPr>
          <p:cNvPr id="3" name="Slide Number Placeholder 2">
            <a:extLst>
              <a:ext uri="{FF2B5EF4-FFF2-40B4-BE49-F238E27FC236}">
                <a16:creationId xmlns:a16="http://schemas.microsoft.com/office/drawing/2014/main" id="{3C71DC9C-BC8E-4BC5-5DAB-4C3156B44BCD}"/>
              </a:ext>
            </a:extLst>
          </p:cNvPr>
          <p:cNvSpPr>
            <a:spLocks noGrp="1"/>
          </p:cNvSpPr>
          <p:nvPr>
            <p:ph type="sldNum" sz="quarter" idx="12"/>
          </p:nvPr>
        </p:nvSpPr>
        <p:spPr/>
        <p:txBody>
          <a:bodyPr/>
          <a:lstStyle/>
          <a:p>
            <a:fld id="{5DE5E57D-DEB0-4AFD-865C-8114F3308714}" type="slidenum">
              <a:rPr lang="en-AU" smtClean="0"/>
              <a:t>12</a:t>
            </a:fld>
            <a:endParaRPr lang="en-AU"/>
          </a:p>
        </p:txBody>
      </p:sp>
      <p:sp>
        <p:nvSpPr>
          <p:cNvPr id="5" name="TextBox 4">
            <a:extLst>
              <a:ext uri="{FF2B5EF4-FFF2-40B4-BE49-F238E27FC236}">
                <a16:creationId xmlns:a16="http://schemas.microsoft.com/office/drawing/2014/main" id="{25B4D534-09FB-10DE-2695-1ADB7842C031}"/>
              </a:ext>
            </a:extLst>
          </p:cNvPr>
          <p:cNvSpPr txBox="1"/>
          <p:nvPr/>
        </p:nvSpPr>
        <p:spPr>
          <a:xfrm>
            <a:off x="428064" y="43070"/>
            <a:ext cx="8287871" cy="775189"/>
          </a:xfrm>
          <a:prstGeom prst="rect">
            <a:avLst/>
          </a:prstGeom>
          <a:noFill/>
        </p:spPr>
        <p:txBody>
          <a:bodyPr wrap="square" lIns="0" tIns="0" rIns="0" bIns="0" rtlCol="0" anchor="b" anchorCtr="0">
            <a:noAutofit/>
          </a:bodyPr>
          <a:lstStyle/>
          <a:p>
            <a:pPr algn="ctr"/>
            <a:r>
              <a:rPr lang="en-US" sz="2400" b="1">
                <a:solidFill>
                  <a:schemeClr val="bg1"/>
                </a:solidFill>
              </a:rPr>
              <a:t>Case study – </a:t>
            </a:r>
            <a:r>
              <a:rPr lang="en-US" sz="2400">
                <a:solidFill>
                  <a:schemeClr val="bg1"/>
                </a:solidFill>
              </a:rPr>
              <a:t>Let's take a moment to reflect on this case</a:t>
            </a:r>
            <a:endParaRPr lang="en-AU" sz="2400">
              <a:solidFill>
                <a:schemeClr val="bg1"/>
              </a:solidFill>
            </a:endParaRPr>
          </a:p>
        </p:txBody>
      </p:sp>
      <p:sp>
        <p:nvSpPr>
          <p:cNvPr id="6" name="Rectangle: Rounded Corners 5">
            <a:extLst>
              <a:ext uri="{FF2B5EF4-FFF2-40B4-BE49-F238E27FC236}">
                <a16:creationId xmlns:a16="http://schemas.microsoft.com/office/drawing/2014/main" id="{1545228B-52B8-1BB6-D1B7-6DBD2452406B}"/>
              </a:ext>
            </a:extLst>
          </p:cNvPr>
          <p:cNvSpPr/>
          <p:nvPr/>
        </p:nvSpPr>
        <p:spPr>
          <a:xfrm>
            <a:off x="1533526" y="1379801"/>
            <a:ext cx="5638800" cy="7751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1200">
                <a:cs typeface="Arial"/>
              </a:rPr>
              <a:t>What actions could the business have taken to prevent this incident from occurring?</a:t>
            </a:r>
            <a:endParaRPr lang="en-US"/>
          </a:p>
        </p:txBody>
      </p:sp>
      <p:sp>
        <p:nvSpPr>
          <p:cNvPr id="9" name="Rectangle: Rounded Corners 8">
            <a:extLst>
              <a:ext uri="{FF2B5EF4-FFF2-40B4-BE49-F238E27FC236}">
                <a16:creationId xmlns:a16="http://schemas.microsoft.com/office/drawing/2014/main" id="{959DE357-ACB8-77E6-91B8-40DB4A67533E}"/>
              </a:ext>
            </a:extLst>
          </p:cNvPr>
          <p:cNvSpPr/>
          <p:nvPr/>
        </p:nvSpPr>
        <p:spPr>
          <a:xfrm>
            <a:off x="1533526" y="2343167"/>
            <a:ext cx="5638800" cy="7751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Arial"/>
              </a:rPr>
              <a:t>Was the event manager suitably trained in allergy and anaphylaxis?</a:t>
            </a:r>
          </a:p>
        </p:txBody>
      </p:sp>
      <p:sp>
        <p:nvSpPr>
          <p:cNvPr id="10" name="Rectangle: Rounded Corners 9">
            <a:extLst>
              <a:ext uri="{FF2B5EF4-FFF2-40B4-BE49-F238E27FC236}">
                <a16:creationId xmlns:a16="http://schemas.microsoft.com/office/drawing/2014/main" id="{8B7C79D5-ACDA-5236-E2A3-E9C557BCDED5}"/>
              </a:ext>
            </a:extLst>
          </p:cNvPr>
          <p:cNvSpPr/>
          <p:nvPr/>
        </p:nvSpPr>
        <p:spPr>
          <a:xfrm>
            <a:off x="1533526" y="3306533"/>
            <a:ext cx="5638800" cy="7751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Arial"/>
              </a:rPr>
              <a:t>Do you think the event manager double checked the request with the kitchen before responding to the customer?</a:t>
            </a:r>
          </a:p>
        </p:txBody>
      </p:sp>
      <p:sp>
        <p:nvSpPr>
          <p:cNvPr id="11" name="Rectangle: Rounded Corners 10">
            <a:extLst>
              <a:ext uri="{FF2B5EF4-FFF2-40B4-BE49-F238E27FC236}">
                <a16:creationId xmlns:a16="http://schemas.microsoft.com/office/drawing/2014/main" id="{5200962E-7040-B1BC-8D86-4CE6C2FF18C1}"/>
              </a:ext>
            </a:extLst>
          </p:cNvPr>
          <p:cNvSpPr/>
          <p:nvPr/>
        </p:nvSpPr>
        <p:spPr>
          <a:xfrm>
            <a:off x="1533526" y="5240584"/>
            <a:ext cx="5638800" cy="775189"/>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1200">
                <a:cs typeface="Arial"/>
              </a:rPr>
              <a:t>Could something like this happen in your business? If not, why not?</a:t>
            </a:r>
            <a:endParaRPr lang="en-AU" sz="1200"/>
          </a:p>
        </p:txBody>
      </p:sp>
      <p:sp>
        <p:nvSpPr>
          <p:cNvPr id="12" name="Rectangle: Rounded Corners 11">
            <a:extLst>
              <a:ext uri="{FF2B5EF4-FFF2-40B4-BE49-F238E27FC236}">
                <a16:creationId xmlns:a16="http://schemas.microsoft.com/office/drawing/2014/main" id="{BE12A957-EFDB-28F1-07CF-D4104613CE88}"/>
              </a:ext>
            </a:extLst>
          </p:cNvPr>
          <p:cNvSpPr/>
          <p:nvPr/>
        </p:nvSpPr>
        <p:spPr>
          <a:xfrm>
            <a:off x="1533526" y="4269899"/>
            <a:ext cx="5638800" cy="7751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What impact could this incident have on the business?</a:t>
            </a:r>
            <a:endParaRPr lang="en-US" sz="1200">
              <a:cs typeface="Arial"/>
            </a:endParaRPr>
          </a:p>
        </p:txBody>
      </p:sp>
    </p:spTree>
    <p:extLst>
      <p:ext uri="{BB962C8B-B14F-4D97-AF65-F5344CB8AC3E}">
        <p14:creationId xmlns:p14="http://schemas.microsoft.com/office/powerpoint/2010/main" val="114107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970AD0-2A7D-688A-C1D0-28375558C04E}"/>
              </a:ext>
            </a:extLst>
          </p:cNvPr>
          <p:cNvSpPr>
            <a:spLocks noGrp="1"/>
          </p:cNvSpPr>
          <p:nvPr>
            <p:ph type="ftr" sz="quarter" idx="11"/>
          </p:nvPr>
        </p:nvSpPr>
        <p:spPr>
          <a:xfrm>
            <a:off x="211185" y="6356350"/>
            <a:ext cx="4503427" cy="365125"/>
          </a:xfrm>
        </p:spPr>
        <p:txBody>
          <a:bodyPr/>
          <a:lstStyle/>
          <a:p>
            <a:r>
              <a:rPr lang="en-AU"/>
              <a:t>City of Port Phillip: Module 2 – Management</a:t>
            </a:r>
          </a:p>
        </p:txBody>
      </p:sp>
      <p:sp>
        <p:nvSpPr>
          <p:cNvPr id="3" name="Slide Number Placeholder 2">
            <a:extLst>
              <a:ext uri="{FF2B5EF4-FFF2-40B4-BE49-F238E27FC236}">
                <a16:creationId xmlns:a16="http://schemas.microsoft.com/office/drawing/2014/main" id="{3C71DC9C-BC8E-4BC5-5DAB-4C3156B44BCD}"/>
              </a:ext>
            </a:extLst>
          </p:cNvPr>
          <p:cNvSpPr>
            <a:spLocks noGrp="1"/>
          </p:cNvSpPr>
          <p:nvPr>
            <p:ph type="sldNum" sz="quarter" idx="12"/>
          </p:nvPr>
        </p:nvSpPr>
        <p:spPr/>
        <p:txBody>
          <a:bodyPr/>
          <a:lstStyle/>
          <a:p>
            <a:fld id="{5DE5E57D-DEB0-4AFD-865C-8114F3308714}" type="slidenum">
              <a:rPr lang="en-AU" smtClean="0"/>
              <a:t>13</a:t>
            </a:fld>
            <a:endParaRPr lang="en-AU"/>
          </a:p>
        </p:txBody>
      </p:sp>
      <p:sp>
        <p:nvSpPr>
          <p:cNvPr id="5" name="TextBox 4">
            <a:extLst>
              <a:ext uri="{FF2B5EF4-FFF2-40B4-BE49-F238E27FC236}">
                <a16:creationId xmlns:a16="http://schemas.microsoft.com/office/drawing/2014/main" id="{25B4D534-09FB-10DE-2695-1ADB7842C031}"/>
              </a:ext>
            </a:extLst>
          </p:cNvPr>
          <p:cNvSpPr txBox="1"/>
          <p:nvPr/>
        </p:nvSpPr>
        <p:spPr>
          <a:xfrm>
            <a:off x="428064" y="43070"/>
            <a:ext cx="8287871" cy="775189"/>
          </a:xfrm>
          <a:prstGeom prst="rect">
            <a:avLst/>
          </a:prstGeom>
          <a:noFill/>
        </p:spPr>
        <p:txBody>
          <a:bodyPr wrap="square" lIns="0" tIns="0" rIns="0" bIns="0" rtlCol="0" anchor="b" anchorCtr="0">
            <a:noAutofit/>
          </a:bodyPr>
          <a:lstStyle/>
          <a:p>
            <a:pPr algn="ctr"/>
            <a:r>
              <a:rPr lang="en-US" sz="2400" b="1">
                <a:solidFill>
                  <a:schemeClr val="bg1"/>
                </a:solidFill>
              </a:rPr>
              <a:t>Case study </a:t>
            </a:r>
            <a:r>
              <a:rPr lang="en-US" sz="2400">
                <a:solidFill>
                  <a:schemeClr val="bg1"/>
                </a:solidFill>
              </a:rPr>
              <a:t>- How could this incident have been avoided?</a:t>
            </a:r>
            <a:endParaRPr lang="en-AU" sz="2400">
              <a:solidFill>
                <a:schemeClr val="bg1"/>
              </a:solidFill>
            </a:endParaRPr>
          </a:p>
        </p:txBody>
      </p:sp>
      <p:sp>
        <p:nvSpPr>
          <p:cNvPr id="6" name="Rectangle: Rounded Corners 5">
            <a:extLst>
              <a:ext uri="{FF2B5EF4-FFF2-40B4-BE49-F238E27FC236}">
                <a16:creationId xmlns:a16="http://schemas.microsoft.com/office/drawing/2014/main" id="{1545228B-52B8-1BB6-D1B7-6DBD2452406B}"/>
              </a:ext>
            </a:extLst>
          </p:cNvPr>
          <p:cNvSpPr/>
          <p:nvPr/>
        </p:nvSpPr>
        <p:spPr>
          <a:xfrm>
            <a:off x="1533526" y="1379801"/>
            <a:ext cx="5638800" cy="7751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1200"/>
              <a:t>The event manager should have completed food allergen training before undertaking their role.</a:t>
            </a:r>
          </a:p>
        </p:txBody>
      </p:sp>
      <p:sp>
        <p:nvSpPr>
          <p:cNvPr id="9" name="Rectangle: Rounded Corners 8">
            <a:extLst>
              <a:ext uri="{FF2B5EF4-FFF2-40B4-BE49-F238E27FC236}">
                <a16:creationId xmlns:a16="http://schemas.microsoft.com/office/drawing/2014/main" id="{959DE357-ACB8-77E6-91B8-40DB4A67533E}"/>
              </a:ext>
            </a:extLst>
          </p:cNvPr>
          <p:cNvSpPr/>
          <p:nvPr/>
        </p:nvSpPr>
        <p:spPr>
          <a:xfrm>
            <a:off x="1533526" y="2343167"/>
            <a:ext cx="5638800" cy="7751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The manager should have advised the customer that they were unsure and double checked with the chef before allowing them to consume the quiche.</a:t>
            </a:r>
            <a:endParaRPr lang="en-AU" sz="1200"/>
          </a:p>
        </p:txBody>
      </p:sp>
      <p:sp>
        <p:nvSpPr>
          <p:cNvPr id="10" name="Rectangle: Rounded Corners 9">
            <a:extLst>
              <a:ext uri="{FF2B5EF4-FFF2-40B4-BE49-F238E27FC236}">
                <a16:creationId xmlns:a16="http://schemas.microsoft.com/office/drawing/2014/main" id="{8B7C79D5-ACDA-5236-E2A3-E9C557BCDED5}"/>
              </a:ext>
            </a:extLst>
          </p:cNvPr>
          <p:cNvSpPr/>
          <p:nvPr/>
        </p:nvSpPr>
        <p:spPr>
          <a:xfrm>
            <a:off x="1533526" y="3306533"/>
            <a:ext cx="5638800" cy="7751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The manager and chef could have worked together before the event to identify which items contained allergens and which did not.</a:t>
            </a:r>
            <a:endParaRPr lang="en-AU" sz="1200"/>
          </a:p>
        </p:txBody>
      </p:sp>
      <p:sp>
        <p:nvSpPr>
          <p:cNvPr id="11" name="Rectangle: Rounded Corners 10">
            <a:extLst>
              <a:ext uri="{FF2B5EF4-FFF2-40B4-BE49-F238E27FC236}">
                <a16:creationId xmlns:a16="http://schemas.microsoft.com/office/drawing/2014/main" id="{5200962E-7040-B1BC-8D86-4CE6C2FF18C1}"/>
              </a:ext>
            </a:extLst>
          </p:cNvPr>
          <p:cNvSpPr/>
          <p:nvPr/>
        </p:nvSpPr>
        <p:spPr>
          <a:xfrm>
            <a:off x="1533526" y="5240584"/>
            <a:ext cx="5638800" cy="775189"/>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a:t>Can you think of anything else?</a:t>
            </a:r>
          </a:p>
        </p:txBody>
      </p:sp>
      <p:sp>
        <p:nvSpPr>
          <p:cNvPr id="12" name="Rectangle: Rounded Corners 11">
            <a:extLst>
              <a:ext uri="{FF2B5EF4-FFF2-40B4-BE49-F238E27FC236}">
                <a16:creationId xmlns:a16="http://schemas.microsoft.com/office/drawing/2014/main" id="{BE12A957-EFDB-28F1-07CF-D4104613CE88}"/>
              </a:ext>
            </a:extLst>
          </p:cNvPr>
          <p:cNvSpPr/>
          <p:nvPr/>
        </p:nvSpPr>
        <p:spPr>
          <a:xfrm>
            <a:off x="1533526" y="4269899"/>
            <a:ext cx="5638800" cy="7751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The manager should have checked any available allergen-related documents. For example, a food matrix,.</a:t>
            </a:r>
            <a:endParaRPr lang="en-AU" sz="1200"/>
          </a:p>
        </p:txBody>
      </p:sp>
    </p:spTree>
    <p:extLst>
      <p:ext uri="{BB962C8B-B14F-4D97-AF65-F5344CB8AC3E}">
        <p14:creationId xmlns:p14="http://schemas.microsoft.com/office/powerpoint/2010/main" val="304832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9B0263A-5E3A-371A-9278-B660661621ED}"/>
              </a:ext>
            </a:extLst>
          </p:cNvPr>
          <p:cNvSpPr>
            <a:spLocks noGrp="1"/>
          </p:cNvSpPr>
          <p:nvPr>
            <p:ph type="ftr" sz="quarter" idx="11"/>
          </p:nvPr>
        </p:nvSpPr>
        <p:spPr/>
        <p:txBody>
          <a:bodyPr/>
          <a:lstStyle/>
          <a:p>
            <a:r>
              <a:rPr lang="en-AU"/>
              <a:t>City of Port Phillip: Module 2 - Management</a:t>
            </a:r>
          </a:p>
        </p:txBody>
      </p:sp>
      <p:sp>
        <p:nvSpPr>
          <p:cNvPr id="3" name="Slide Number Placeholder 2">
            <a:extLst>
              <a:ext uri="{FF2B5EF4-FFF2-40B4-BE49-F238E27FC236}">
                <a16:creationId xmlns:a16="http://schemas.microsoft.com/office/drawing/2014/main" id="{EE28FB96-3504-57E6-83FE-3BE911B73774}"/>
              </a:ext>
            </a:extLst>
          </p:cNvPr>
          <p:cNvSpPr>
            <a:spLocks noGrp="1"/>
          </p:cNvSpPr>
          <p:nvPr>
            <p:ph type="sldNum" sz="quarter" idx="12"/>
          </p:nvPr>
        </p:nvSpPr>
        <p:spPr/>
        <p:txBody>
          <a:bodyPr/>
          <a:lstStyle/>
          <a:p>
            <a:fld id="{5DE5E57D-DEB0-4AFD-865C-8114F3308714}" type="slidenum">
              <a:rPr lang="en-AU" smtClean="0"/>
              <a:t>14</a:t>
            </a:fld>
            <a:endParaRPr lang="en-AU"/>
          </a:p>
        </p:txBody>
      </p:sp>
      <p:sp>
        <p:nvSpPr>
          <p:cNvPr id="4" name="TextBox 3">
            <a:extLst>
              <a:ext uri="{FF2B5EF4-FFF2-40B4-BE49-F238E27FC236}">
                <a16:creationId xmlns:a16="http://schemas.microsoft.com/office/drawing/2014/main" id="{5565712F-9B22-3169-35A9-15A5741D868F}"/>
              </a:ext>
            </a:extLst>
          </p:cNvPr>
          <p:cNvSpPr txBox="1"/>
          <p:nvPr/>
        </p:nvSpPr>
        <p:spPr>
          <a:xfrm>
            <a:off x="428064" y="12034"/>
            <a:ext cx="8287871" cy="775189"/>
          </a:xfrm>
          <a:prstGeom prst="rect">
            <a:avLst/>
          </a:prstGeom>
          <a:noFill/>
        </p:spPr>
        <p:txBody>
          <a:bodyPr wrap="square" lIns="0" tIns="0" rIns="0" bIns="0" rtlCol="0" anchor="b" anchorCtr="0">
            <a:noAutofit/>
          </a:bodyPr>
          <a:lstStyle/>
          <a:p>
            <a:pPr algn="ctr"/>
            <a:r>
              <a:rPr lang="en-US" sz="2400">
                <a:solidFill>
                  <a:schemeClr val="bg1"/>
                </a:solidFill>
              </a:rPr>
              <a:t>Resources – Food Allergen Menu Matrix</a:t>
            </a:r>
            <a:endParaRPr lang="en-AU" sz="2400">
              <a:solidFill>
                <a:schemeClr val="bg1"/>
              </a:solidFill>
            </a:endParaRPr>
          </a:p>
        </p:txBody>
      </p:sp>
      <p:sp>
        <p:nvSpPr>
          <p:cNvPr id="5" name="TextBox 4">
            <a:extLst>
              <a:ext uri="{FF2B5EF4-FFF2-40B4-BE49-F238E27FC236}">
                <a16:creationId xmlns:a16="http://schemas.microsoft.com/office/drawing/2014/main" id="{372E94A4-8B0A-F66D-78E3-527B56A94722}"/>
              </a:ext>
            </a:extLst>
          </p:cNvPr>
          <p:cNvSpPr txBox="1"/>
          <p:nvPr/>
        </p:nvSpPr>
        <p:spPr>
          <a:xfrm>
            <a:off x="5402615" y="1475172"/>
            <a:ext cx="3241040" cy="4464234"/>
          </a:xfrm>
          <a:prstGeom prst="rect">
            <a:avLst/>
          </a:prstGeom>
          <a:noFill/>
        </p:spPr>
        <p:txBody>
          <a:bodyPr wrap="square" lIns="0" tIns="0" rIns="0" bIns="0" numCol="1" spcCol="360000" rtlCol="0">
            <a:noAutofit/>
          </a:bodyPr>
          <a:lstStyle/>
          <a:p>
            <a:pPr>
              <a:spcAft>
                <a:spcPts val="1200"/>
              </a:spcAft>
            </a:pPr>
            <a:r>
              <a:rPr lang="en-US" sz="1200">
                <a:solidFill>
                  <a:srgbClr val="000000"/>
                </a:solidFill>
                <a:latin typeface="Arial" panose="020B0604020202020204" pitchFamily="34" charset="0"/>
              </a:rPr>
              <a:t>A Food Allergen Menu Matrix is a chart that lists all current menu items for a food business and then identifies which common food allergens are contained within the menu item or could affect the item through cross-contamination. </a:t>
            </a:r>
          </a:p>
          <a:p>
            <a:pPr>
              <a:spcAft>
                <a:spcPts val="1200"/>
              </a:spcAft>
            </a:pPr>
            <a:r>
              <a:rPr lang="en-US" sz="1200">
                <a:solidFill>
                  <a:srgbClr val="000000"/>
                </a:solidFill>
                <a:latin typeface="Arial" panose="020B0604020202020204" pitchFamily="34" charset="0"/>
              </a:rPr>
              <a:t>A comprehensive allergen matrix can take time to create and needs to be updated regularly as recipes and products change. </a:t>
            </a:r>
          </a:p>
          <a:p>
            <a:pPr>
              <a:spcAft>
                <a:spcPts val="1200"/>
              </a:spcAft>
            </a:pPr>
            <a:r>
              <a:rPr lang="en-US" sz="1200" u="none" strike="noStrike">
                <a:solidFill>
                  <a:srgbClr val="000000"/>
                </a:solidFill>
                <a:latin typeface="Arial" panose="020B0604020202020204" pitchFamily="34" charset="0"/>
              </a:rPr>
              <a:t>However, having an allergen matrix ensures that there is a set place that all staff can go to confirm and track allergen risks. </a:t>
            </a:r>
          </a:p>
          <a:p>
            <a:pPr>
              <a:spcAft>
                <a:spcPts val="1200"/>
              </a:spcAft>
            </a:pPr>
            <a:r>
              <a:rPr lang="en-US" sz="1200">
                <a:solidFill>
                  <a:srgbClr val="000000"/>
                </a:solidFill>
                <a:latin typeface="Arial" panose="020B0604020202020204" pitchFamily="34" charset="0"/>
              </a:rPr>
              <a:t>As you can see from this module, allergen matrices are a key part of controlling food allergens. </a:t>
            </a:r>
          </a:p>
          <a:p>
            <a:pPr>
              <a:spcAft>
                <a:spcPts val="1200"/>
              </a:spcAft>
            </a:pPr>
            <a:r>
              <a:rPr lang="en-US" sz="1200">
                <a:solidFill>
                  <a:srgbClr val="000000"/>
                </a:solidFill>
                <a:latin typeface="Arial" panose="020B0604020202020204" pitchFamily="34" charset="0"/>
              </a:rPr>
              <a:t>It’s therefore recommended that all food businesses create and keep a matrix. </a:t>
            </a:r>
          </a:p>
          <a:p>
            <a:pPr>
              <a:spcAft>
                <a:spcPts val="1200"/>
              </a:spcAft>
            </a:pPr>
            <a:r>
              <a:rPr lang="en-US" sz="1200" u="none" strike="noStrike">
                <a:solidFill>
                  <a:srgbClr val="000000"/>
                </a:solidFill>
                <a:latin typeface="Arial" panose="020B0604020202020204" pitchFamily="34" charset="0"/>
              </a:rPr>
              <a:t>We have provided you with an allergen matrix template to assist you with this task. </a:t>
            </a:r>
          </a:p>
          <a:p>
            <a:pPr marR="0" algn="l" rtl="0">
              <a:spcAft>
                <a:spcPts val="1200"/>
              </a:spcAft>
            </a:pPr>
            <a:endParaRPr lang="en-US" sz="1200" u="none" strike="noStrike">
              <a:solidFill>
                <a:srgbClr val="000000"/>
              </a:solidFill>
              <a:latin typeface="Arial" panose="020B0604020202020204" pitchFamily="34" charset="0"/>
            </a:endParaRPr>
          </a:p>
        </p:txBody>
      </p:sp>
      <p:sp>
        <p:nvSpPr>
          <p:cNvPr id="8" name="Rectangle: Rounded Corners 7">
            <a:extLst>
              <a:ext uri="{FF2B5EF4-FFF2-40B4-BE49-F238E27FC236}">
                <a16:creationId xmlns:a16="http://schemas.microsoft.com/office/drawing/2014/main" id="{1B6BBA3E-34B1-D86B-9343-BCF00C0F4DCB}"/>
              </a:ext>
            </a:extLst>
          </p:cNvPr>
          <p:cNvSpPr/>
          <p:nvPr/>
        </p:nvSpPr>
        <p:spPr>
          <a:xfrm>
            <a:off x="352425" y="1515336"/>
            <a:ext cx="4676775" cy="3219449"/>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6" name="Rectangle: Rounded Corners 5">
            <a:hlinkClick r:id="rId3"/>
            <a:extLst>
              <a:ext uri="{FF2B5EF4-FFF2-40B4-BE49-F238E27FC236}">
                <a16:creationId xmlns:a16="http://schemas.microsoft.com/office/drawing/2014/main" id="{BBC4A71B-638F-E683-4889-92CFC98C709D}"/>
              </a:ext>
            </a:extLst>
          </p:cNvPr>
          <p:cNvSpPr/>
          <p:nvPr/>
        </p:nvSpPr>
        <p:spPr>
          <a:xfrm>
            <a:off x="1152526" y="4987621"/>
            <a:ext cx="3038474" cy="603554"/>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solidFill>
                <a:hlinkClick r:id="rId4">
                  <a:extLst>
                    <a:ext uri="{A12FA001-AC4F-418D-AE19-62706E023703}">
                      <ahyp:hlinkClr xmlns:ahyp="http://schemas.microsoft.com/office/drawing/2018/hyperlinkcolor" val="tx"/>
                    </a:ext>
                  </a:extLst>
                </a:hlinkClick>
              </a:rPr>
              <a:t>Download a food allergen menu matrix  HERE</a:t>
            </a:r>
            <a:endParaRPr lang="en-AU" sz="1200" dirty="0">
              <a:solidFill>
                <a:schemeClr val="bg1"/>
              </a:solidFill>
            </a:endParaRPr>
          </a:p>
        </p:txBody>
      </p:sp>
    </p:spTree>
    <p:extLst>
      <p:ext uri="{BB962C8B-B14F-4D97-AF65-F5344CB8AC3E}">
        <p14:creationId xmlns:p14="http://schemas.microsoft.com/office/powerpoint/2010/main" val="412017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72225C5-254D-2FAF-FD81-C5203755BDC2}"/>
              </a:ext>
            </a:extLst>
          </p:cNvPr>
          <p:cNvSpPr>
            <a:spLocks noGrp="1"/>
          </p:cNvSpPr>
          <p:nvPr>
            <p:ph type="ftr" sz="quarter" idx="11"/>
          </p:nvPr>
        </p:nvSpPr>
        <p:spPr/>
        <p:txBody>
          <a:bodyPr/>
          <a:lstStyle/>
          <a:p>
            <a:r>
              <a:rPr lang="en-AU"/>
              <a:t>City of Port Phillip &lt;Title of document here&gt;</a:t>
            </a:r>
          </a:p>
        </p:txBody>
      </p:sp>
      <p:sp>
        <p:nvSpPr>
          <p:cNvPr id="3" name="Slide Number Placeholder 2">
            <a:extLst>
              <a:ext uri="{FF2B5EF4-FFF2-40B4-BE49-F238E27FC236}">
                <a16:creationId xmlns:a16="http://schemas.microsoft.com/office/drawing/2014/main" id="{D6F823D1-F065-3303-C222-2CB9830C708F}"/>
              </a:ext>
            </a:extLst>
          </p:cNvPr>
          <p:cNvSpPr>
            <a:spLocks noGrp="1"/>
          </p:cNvSpPr>
          <p:nvPr>
            <p:ph type="sldNum" sz="quarter" idx="12"/>
          </p:nvPr>
        </p:nvSpPr>
        <p:spPr/>
        <p:txBody>
          <a:bodyPr/>
          <a:lstStyle/>
          <a:p>
            <a:fld id="{5DE5E57D-DEB0-4AFD-865C-8114F3308714}" type="slidenum">
              <a:rPr lang="en-AU" smtClean="0"/>
              <a:t>15</a:t>
            </a:fld>
            <a:endParaRPr lang="en-AU"/>
          </a:p>
        </p:txBody>
      </p:sp>
      <p:sp>
        <p:nvSpPr>
          <p:cNvPr id="4" name="TextBox 3">
            <a:extLst>
              <a:ext uri="{FF2B5EF4-FFF2-40B4-BE49-F238E27FC236}">
                <a16:creationId xmlns:a16="http://schemas.microsoft.com/office/drawing/2014/main" id="{A079D842-1D70-316E-F10B-CF933AA3BB3B}"/>
              </a:ext>
            </a:extLst>
          </p:cNvPr>
          <p:cNvSpPr txBox="1"/>
          <p:nvPr/>
        </p:nvSpPr>
        <p:spPr>
          <a:xfrm>
            <a:off x="428064" y="12034"/>
            <a:ext cx="8287871" cy="775189"/>
          </a:xfrm>
          <a:prstGeom prst="rect">
            <a:avLst/>
          </a:prstGeom>
          <a:noFill/>
        </p:spPr>
        <p:txBody>
          <a:bodyPr wrap="square" lIns="0" tIns="0" rIns="0" bIns="0" rtlCol="0" anchor="b" anchorCtr="0">
            <a:noAutofit/>
          </a:bodyPr>
          <a:lstStyle/>
          <a:p>
            <a:pPr algn="ctr"/>
            <a:r>
              <a:rPr lang="en-US" sz="2400">
                <a:solidFill>
                  <a:schemeClr val="bg1"/>
                </a:solidFill>
              </a:rPr>
              <a:t>Resources – Recipe Reports</a:t>
            </a:r>
            <a:endParaRPr lang="en-AU" sz="2400">
              <a:solidFill>
                <a:schemeClr val="bg1"/>
              </a:solidFill>
            </a:endParaRPr>
          </a:p>
        </p:txBody>
      </p:sp>
      <p:sp>
        <p:nvSpPr>
          <p:cNvPr id="5" name="TextBox 4">
            <a:extLst>
              <a:ext uri="{FF2B5EF4-FFF2-40B4-BE49-F238E27FC236}">
                <a16:creationId xmlns:a16="http://schemas.microsoft.com/office/drawing/2014/main" id="{FD0A8CC6-64D0-4BD8-8E9E-B8A94A6E9CDF}"/>
              </a:ext>
            </a:extLst>
          </p:cNvPr>
          <p:cNvSpPr txBox="1"/>
          <p:nvPr/>
        </p:nvSpPr>
        <p:spPr>
          <a:xfrm>
            <a:off x="5402615" y="1475172"/>
            <a:ext cx="3241040" cy="1182303"/>
          </a:xfrm>
          <a:prstGeom prst="rect">
            <a:avLst/>
          </a:prstGeom>
          <a:noFill/>
        </p:spPr>
        <p:txBody>
          <a:bodyPr wrap="square" lIns="0" tIns="0" rIns="0" bIns="0" numCol="1" spcCol="360000" rtlCol="0" anchor="t">
            <a:noAutofit/>
          </a:bodyPr>
          <a:lstStyle/>
          <a:p>
            <a:pPr>
              <a:spcAft>
                <a:spcPts val="1200"/>
              </a:spcAft>
            </a:pPr>
            <a:r>
              <a:rPr lang="en-US" sz="1200" dirty="0">
                <a:solidFill>
                  <a:srgbClr val="000000"/>
                </a:solidFill>
                <a:latin typeface="Arial"/>
                <a:cs typeface="Arial"/>
              </a:rPr>
              <a:t>A Recipe Report is a table template that can be used to keep track of all ingredients and potential allergens within a food recipe or product. </a:t>
            </a:r>
            <a:endParaRPr lang="en-US" sz="1200">
              <a:solidFill>
                <a:srgbClr val="000000"/>
              </a:solidFill>
              <a:latin typeface="Arial" panose="020B0604020202020204" pitchFamily="34" charset="0"/>
            </a:endParaRPr>
          </a:p>
          <a:p>
            <a:pPr>
              <a:spcAft>
                <a:spcPts val="1200"/>
              </a:spcAft>
            </a:pPr>
            <a:r>
              <a:rPr lang="en-US" sz="1200" dirty="0">
                <a:solidFill>
                  <a:srgbClr val="000000"/>
                </a:solidFill>
                <a:latin typeface="Arial"/>
                <a:cs typeface="Arial"/>
              </a:rPr>
              <a:t>These can be used to keep track of allergens with both:</a:t>
            </a:r>
          </a:p>
        </p:txBody>
      </p:sp>
      <p:sp>
        <p:nvSpPr>
          <p:cNvPr id="6" name="Rectangle: Rounded Corners 5">
            <a:extLst>
              <a:ext uri="{FF2B5EF4-FFF2-40B4-BE49-F238E27FC236}">
                <a16:creationId xmlns:a16="http://schemas.microsoft.com/office/drawing/2014/main" id="{E7866AE5-8F43-2CE5-93B6-4250E3D18B32}"/>
              </a:ext>
            </a:extLst>
          </p:cNvPr>
          <p:cNvSpPr/>
          <p:nvPr/>
        </p:nvSpPr>
        <p:spPr>
          <a:xfrm>
            <a:off x="367681" y="1416046"/>
            <a:ext cx="4676775" cy="3219449"/>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7" name="Rectangle: Rounded Corners 6">
            <a:hlinkClick r:id="rId3"/>
            <a:extLst>
              <a:ext uri="{FF2B5EF4-FFF2-40B4-BE49-F238E27FC236}">
                <a16:creationId xmlns:a16="http://schemas.microsoft.com/office/drawing/2014/main" id="{55B05887-F4B7-F1A1-0AE6-D3BDE5153A36}"/>
              </a:ext>
            </a:extLst>
          </p:cNvPr>
          <p:cNvSpPr/>
          <p:nvPr/>
        </p:nvSpPr>
        <p:spPr>
          <a:xfrm>
            <a:off x="695324" y="4818188"/>
            <a:ext cx="3990975" cy="400651"/>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solidFill>
                <a:hlinkClick r:id="rId4">
                  <a:extLst>
                    <a:ext uri="{A12FA001-AC4F-418D-AE19-62706E023703}">
                      <ahyp:hlinkClr xmlns:ahyp="http://schemas.microsoft.com/office/drawing/2018/hyperlinkcolor" val="tx"/>
                    </a:ext>
                  </a:extLst>
                </a:hlinkClick>
              </a:rPr>
              <a:t>Download the standard Recipe Report template HERE</a:t>
            </a:r>
            <a:endParaRPr lang="en-AU" sz="1200" dirty="0">
              <a:solidFill>
                <a:schemeClr val="bg1"/>
              </a:solidFill>
            </a:endParaRPr>
          </a:p>
        </p:txBody>
      </p:sp>
      <p:sp>
        <p:nvSpPr>
          <p:cNvPr id="8" name="TextBox 7">
            <a:extLst>
              <a:ext uri="{FF2B5EF4-FFF2-40B4-BE49-F238E27FC236}">
                <a16:creationId xmlns:a16="http://schemas.microsoft.com/office/drawing/2014/main" id="{07CB8E4F-DA01-9788-CBC6-F119A6DA921B}"/>
              </a:ext>
            </a:extLst>
          </p:cNvPr>
          <p:cNvSpPr txBox="1"/>
          <p:nvPr/>
        </p:nvSpPr>
        <p:spPr>
          <a:xfrm>
            <a:off x="5402615" y="2717780"/>
            <a:ext cx="3241040" cy="620328"/>
          </a:xfrm>
          <a:prstGeom prst="rect">
            <a:avLst/>
          </a:prstGeom>
          <a:noFill/>
        </p:spPr>
        <p:txBody>
          <a:bodyPr wrap="square" lIns="0" tIns="0" rIns="0" bIns="0" numCol="1" spcCol="360000" rtlCol="0">
            <a:noAutofit/>
          </a:bodyPr>
          <a:lstStyle/>
          <a:p>
            <a:pPr marL="171450" indent="-171450">
              <a:spcAft>
                <a:spcPts val="1200"/>
              </a:spcAft>
              <a:buFont typeface="Wingdings" panose="05000000000000000000" pitchFamily="2" charset="2"/>
              <a:buChar char="q"/>
            </a:pPr>
            <a:r>
              <a:rPr lang="en-US" sz="1200" b="1">
                <a:solidFill>
                  <a:srgbClr val="000000"/>
                </a:solidFill>
                <a:latin typeface="Arial" panose="020B0604020202020204" pitchFamily="34" charset="0"/>
              </a:rPr>
              <a:t>In-house recipes </a:t>
            </a:r>
            <a:r>
              <a:rPr lang="en-US" sz="1200">
                <a:solidFill>
                  <a:srgbClr val="000000"/>
                </a:solidFill>
                <a:latin typeface="Arial" panose="020B0604020202020204" pitchFamily="34" charset="0"/>
              </a:rPr>
              <a:t>– you should complete this every time you create or update a recipe or menu item within your business.  </a:t>
            </a:r>
          </a:p>
        </p:txBody>
      </p:sp>
      <p:sp>
        <p:nvSpPr>
          <p:cNvPr id="9" name="TextBox 8">
            <a:extLst>
              <a:ext uri="{FF2B5EF4-FFF2-40B4-BE49-F238E27FC236}">
                <a16:creationId xmlns:a16="http://schemas.microsoft.com/office/drawing/2014/main" id="{2371F5FD-5D3B-8757-B1F1-E722310C70CB}"/>
              </a:ext>
            </a:extLst>
          </p:cNvPr>
          <p:cNvSpPr txBox="1"/>
          <p:nvPr/>
        </p:nvSpPr>
        <p:spPr>
          <a:xfrm>
            <a:off x="5402615" y="3345423"/>
            <a:ext cx="3241040" cy="874151"/>
          </a:xfrm>
          <a:prstGeom prst="rect">
            <a:avLst/>
          </a:prstGeom>
          <a:noFill/>
        </p:spPr>
        <p:txBody>
          <a:bodyPr wrap="square" lIns="0" tIns="0" rIns="0" bIns="0" numCol="1" spcCol="360000" rtlCol="0">
            <a:noAutofit/>
          </a:bodyPr>
          <a:lstStyle/>
          <a:p>
            <a:pPr marL="171450" indent="-171450">
              <a:spcAft>
                <a:spcPts val="1200"/>
              </a:spcAft>
              <a:buFont typeface="Wingdings" panose="05000000000000000000" pitchFamily="2" charset="2"/>
              <a:buChar char="q"/>
            </a:pPr>
            <a:r>
              <a:rPr lang="en-US" sz="1200" b="1">
                <a:solidFill>
                  <a:srgbClr val="000000"/>
                </a:solidFill>
                <a:latin typeface="Arial" panose="020B0604020202020204" pitchFamily="34" charset="0"/>
              </a:rPr>
              <a:t>External products </a:t>
            </a:r>
            <a:r>
              <a:rPr lang="en-US" sz="1200">
                <a:solidFill>
                  <a:srgbClr val="000000"/>
                </a:solidFill>
                <a:latin typeface="Arial" panose="020B0604020202020204" pitchFamily="34" charset="0"/>
              </a:rPr>
              <a:t>– you should complete one of these for each of the products you purchase externally. You should be able to get most of the key information from the product label or directly from the supplier.</a:t>
            </a:r>
          </a:p>
        </p:txBody>
      </p:sp>
      <p:sp>
        <p:nvSpPr>
          <p:cNvPr id="10" name="TextBox 9">
            <a:extLst>
              <a:ext uri="{FF2B5EF4-FFF2-40B4-BE49-F238E27FC236}">
                <a16:creationId xmlns:a16="http://schemas.microsoft.com/office/drawing/2014/main" id="{134BB511-E12E-B0C3-3048-81EF8A95C5A9}"/>
              </a:ext>
            </a:extLst>
          </p:cNvPr>
          <p:cNvSpPr txBox="1"/>
          <p:nvPr/>
        </p:nvSpPr>
        <p:spPr>
          <a:xfrm>
            <a:off x="5402615" y="4420921"/>
            <a:ext cx="3241040" cy="1733727"/>
          </a:xfrm>
          <a:prstGeom prst="rect">
            <a:avLst/>
          </a:prstGeom>
          <a:noFill/>
        </p:spPr>
        <p:txBody>
          <a:bodyPr wrap="square" lIns="0" tIns="0" rIns="0" bIns="0" numCol="1" spcCol="360000" rtlCol="0" anchor="t">
            <a:noAutofit/>
          </a:bodyPr>
          <a:lstStyle/>
          <a:p>
            <a:pPr>
              <a:spcAft>
                <a:spcPts val="1200"/>
              </a:spcAft>
            </a:pPr>
            <a:r>
              <a:rPr lang="en-US" sz="1200" dirty="0">
                <a:solidFill>
                  <a:srgbClr val="000000"/>
                </a:solidFill>
                <a:latin typeface="Arial"/>
                <a:cs typeface="Arial"/>
              </a:rPr>
              <a:t>Creating a comprehensive set of reports can take time and will need to be updated regularly as recipes and products change. </a:t>
            </a:r>
            <a:endParaRPr lang="en-US" sz="1200">
              <a:solidFill>
                <a:srgbClr val="000000"/>
              </a:solidFill>
              <a:latin typeface="Arial" panose="020B0604020202020204" pitchFamily="34" charset="0"/>
            </a:endParaRPr>
          </a:p>
          <a:p>
            <a:pPr>
              <a:spcAft>
                <a:spcPts val="1200"/>
              </a:spcAft>
            </a:pPr>
            <a:r>
              <a:rPr lang="en-US" sz="1200" dirty="0">
                <a:solidFill>
                  <a:srgbClr val="000000"/>
                </a:solidFill>
                <a:latin typeface="Arial"/>
                <a:cs typeface="Arial"/>
              </a:rPr>
              <a:t>However, having a folder of reports alongside an allergen matrix ensures that there is one set place that staff can go to confirm allergen risks.</a:t>
            </a:r>
          </a:p>
          <a:p>
            <a:pPr>
              <a:spcAft>
                <a:spcPts val="1200"/>
              </a:spcAft>
            </a:pPr>
            <a:r>
              <a:rPr lang="en-US" sz="1200" dirty="0">
                <a:solidFill>
                  <a:srgbClr val="000000"/>
                </a:solidFill>
                <a:latin typeface="Arial"/>
                <a:cs typeface="Arial"/>
              </a:rPr>
              <a:t>We have provided two Recipe Report templates for you and a link to more.</a:t>
            </a:r>
          </a:p>
        </p:txBody>
      </p:sp>
      <p:sp>
        <p:nvSpPr>
          <p:cNvPr id="11" name="Rectangle: Rounded Corners 10">
            <a:hlinkClick r:id="rId3"/>
            <a:extLst>
              <a:ext uri="{FF2B5EF4-FFF2-40B4-BE49-F238E27FC236}">
                <a16:creationId xmlns:a16="http://schemas.microsoft.com/office/drawing/2014/main" id="{415050AF-BD66-7CBB-4F47-16205F6FF983}"/>
              </a:ext>
            </a:extLst>
          </p:cNvPr>
          <p:cNvSpPr/>
          <p:nvPr/>
        </p:nvSpPr>
        <p:spPr>
          <a:xfrm>
            <a:off x="695324" y="5325030"/>
            <a:ext cx="3990975" cy="400651"/>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solidFill>
                <a:hlinkClick r:id="rId5">
                  <a:extLst>
                    <a:ext uri="{A12FA001-AC4F-418D-AE19-62706E023703}">
                      <ahyp:hlinkClr xmlns:ahyp="http://schemas.microsoft.com/office/drawing/2018/hyperlinkcolor" val="tx"/>
                    </a:ext>
                  </a:extLst>
                </a:hlinkClick>
              </a:rPr>
              <a:t>Download the bulk Recipe Report template HERE</a:t>
            </a:r>
            <a:endParaRPr lang="en-AU" sz="1200" dirty="0">
              <a:solidFill>
                <a:schemeClr val="bg1"/>
              </a:solidFill>
            </a:endParaRPr>
          </a:p>
        </p:txBody>
      </p:sp>
      <p:sp>
        <p:nvSpPr>
          <p:cNvPr id="12" name="Rectangle: Rounded Corners 11">
            <a:hlinkClick r:id="rId6"/>
            <a:extLst>
              <a:ext uri="{FF2B5EF4-FFF2-40B4-BE49-F238E27FC236}">
                <a16:creationId xmlns:a16="http://schemas.microsoft.com/office/drawing/2014/main" id="{291E8394-E8C8-2413-1B21-23E7315C4814}"/>
              </a:ext>
            </a:extLst>
          </p:cNvPr>
          <p:cNvSpPr/>
          <p:nvPr/>
        </p:nvSpPr>
        <p:spPr>
          <a:xfrm>
            <a:off x="695323" y="5831874"/>
            <a:ext cx="3990975" cy="400651"/>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a:solidFill>
                  <a:schemeClr val="bg1"/>
                </a:solidFill>
                <a:hlinkClick r:id="rId6">
                  <a:extLst>
                    <a:ext uri="{A12FA001-AC4F-418D-AE19-62706E023703}">
                      <ahyp:hlinkClr xmlns:ahyp="http://schemas.microsoft.com/office/drawing/2018/hyperlinkcolor" val="tx"/>
                    </a:ext>
                  </a:extLst>
                </a:hlinkClick>
              </a:rPr>
              <a:t>Find more Recipe Report templates HERE</a:t>
            </a:r>
            <a:endParaRPr lang="en-AU" sz="1200">
              <a:solidFill>
                <a:schemeClr val="bg1"/>
              </a:solidFill>
            </a:endParaRPr>
          </a:p>
        </p:txBody>
      </p:sp>
    </p:spTree>
    <p:extLst>
      <p:ext uri="{BB962C8B-B14F-4D97-AF65-F5344CB8AC3E}">
        <p14:creationId xmlns:p14="http://schemas.microsoft.com/office/powerpoint/2010/main" val="313950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1000"/>
                                        <p:tgtEl>
                                          <p:spTgt spid="9">
                                            <p:txEl>
                                              <p:pRg st="0" end="0"/>
                                            </p:txEl>
                                          </p:spTgt>
                                        </p:tgtEl>
                                      </p:cBhvr>
                                    </p:animEffect>
                                    <p:anim calcmode="lin" valueType="num">
                                      <p:cBhvr>
                                        <p:cTn id="2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p:bldP spid="10" grpId="0"/>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970AD0-2A7D-688A-C1D0-28375558C04E}"/>
              </a:ext>
            </a:extLst>
          </p:cNvPr>
          <p:cNvSpPr>
            <a:spLocks noGrp="1"/>
          </p:cNvSpPr>
          <p:nvPr>
            <p:ph type="ftr" sz="quarter" idx="11"/>
          </p:nvPr>
        </p:nvSpPr>
        <p:spPr>
          <a:xfrm>
            <a:off x="211185" y="6356350"/>
            <a:ext cx="4503427" cy="365125"/>
          </a:xfrm>
        </p:spPr>
        <p:txBody>
          <a:bodyPr/>
          <a:lstStyle/>
          <a:p>
            <a:r>
              <a:rPr lang="en-AU"/>
              <a:t>City of Port Phillip: Module 2 - Management</a:t>
            </a:r>
          </a:p>
        </p:txBody>
      </p:sp>
      <p:sp>
        <p:nvSpPr>
          <p:cNvPr id="3" name="Slide Number Placeholder 2">
            <a:extLst>
              <a:ext uri="{FF2B5EF4-FFF2-40B4-BE49-F238E27FC236}">
                <a16:creationId xmlns:a16="http://schemas.microsoft.com/office/drawing/2014/main" id="{3C71DC9C-BC8E-4BC5-5DAB-4C3156B44BCD}"/>
              </a:ext>
            </a:extLst>
          </p:cNvPr>
          <p:cNvSpPr>
            <a:spLocks noGrp="1"/>
          </p:cNvSpPr>
          <p:nvPr>
            <p:ph type="sldNum" sz="quarter" idx="12"/>
          </p:nvPr>
        </p:nvSpPr>
        <p:spPr/>
        <p:txBody>
          <a:bodyPr/>
          <a:lstStyle/>
          <a:p>
            <a:fld id="{5DE5E57D-DEB0-4AFD-865C-8114F3308714}" type="slidenum">
              <a:rPr lang="en-AU" smtClean="0"/>
              <a:t>16</a:t>
            </a:fld>
            <a:endParaRPr lang="en-AU"/>
          </a:p>
        </p:txBody>
      </p:sp>
      <p:sp>
        <p:nvSpPr>
          <p:cNvPr id="5" name="TextBox 4">
            <a:extLst>
              <a:ext uri="{FF2B5EF4-FFF2-40B4-BE49-F238E27FC236}">
                <a16:creationId xmlns:a16="http://schemas.microsoft.com/office/drawing/2014/main" id="{25B4D534-09FB-10DE-2695-1ADB7842C031}"/>
              </a:ext>
            </a:extLst>
          </p:cNvPr>
          <p:cNvSpPr txBox="1"/>
          <p:nvPr/>
        </p:nvSpPr>
        <p:spPr>
          <a:xfrm>
            <a:off x="428064" y="31750"/>
            <a:ext cx="8287871" cy="775189"/>
          </a:xfrm>
          <a:prstGeom prst="rect">
            <a:avLst/>
          </a:prstGeom>
          <a:noFill/>
        </p:spPr>
        <p:txBody>
          <a:bodyPr wrap="square" lIns="0" tIns="0" rIns="0" bIns="0" rtlCol="0" anchor="b" anchorCtr="0">
            <a:noAutofit/>
          </a:bodyPr>
          <a:lstStyle/>
          <a:p>
            <a:pPr algn="ctr"/>
            <a:r>
              <a:rPr lang="en-US" sz="2400">
                <a:solidFill>
                  <a:schemeClr val="bg1"/>
                </a:solidFill>
              </a:rPr>
              <a:t>This week’s activities and what comes next</a:t>
            </a:r>
            <a:endParaRPr lang="en-AU" sz="2400">
              <a:solidFill>
                <a:schemeClr val="bg1"/>
              </a:solidFill>
            </a:endParaRPr>
          </a:p>
        </p:txBody>
      </p:sp>
      <p:pic>
        <p:nvPicPr>
          <p:cNvPr id="7" name="Picture 6">
            <a:extLst>
              <a:ext uri="{FF2B5EF4-FFF2-40B4-BE49-F238E27FC236}">
                <a16:creationId xmlns:a16="http://schemas.microsoft.com/office/drawing/2014/main" id="{A778C3C7-EE89-CD1E-FA6D-39ED6D30B44D}"/>
              </a:ext>
            </a:extLst>
          </p:cNvPr>
          <p:cNvPicPr>
            <a:picLocks noChangeAspect="1"/>
          </p:cNvPicPr>
          <p:nvPr/>
        </p:nvPicPr>
        <p:blipFill>
          <a:blip r:embed="rId2">
            <a:extLst>
              <a:ext uri="{28A0092B-C50C-407E-A947-70E740481C1C}">
                <a14:useLocalDpi xmlns:a14="http://schemas.microsoft.com/office/drawing/2010/main" val="0"/>
              </a:ext>
            </a:extLst>
          </a:blip>
          <a:srcRect l="14380" r="14380"/>
          <a:stretch/>
        </p:blipFill>
        <p:spPr>
          <a:xfrm>
            <a:off x="4023359" y="1390983"/>
            <a:ext cx="4620296" cy="4280468"/>
          </a:xfrm>
          <a:prstGeom prst="rect">
            <a:avLst/>
          </a:prstGeom>
        </p:spPr>
      </p:pic>
      <p:sp>
        <p:nvSpPr>
          <p:cNvPr id="12" name="TextBox 11">
            <a:extLst>
              <a:ext uri="{FF2B5EF4-FFF2-40B4-BE49-F238E27FC236}">
                <a16:creationId xmlns:a16="http://schemas.microsoft.com/office/drawing/2014/main" id="{1478C846-F41A-7354-1FAB-D2A8E56F9D41}"/>
              </a:ext>
            </a:extLst>
          </p:cNvPr>
          <p:cNvSpPr txBox="1"/>
          <p:nvPr/>
        </p:nvSpPr>
        <p:spPr>
          <a:xfrm>
            <a:off x="500344" y="1390984"/>
            <a:ext cx="3309655" cy="847391"/>
          </a:xfrm>
          <a:prstGeom prst="rect">
            <a:avLst/>
          </a:prstGeom>
          <a:noFill/>
        </p:spPr>
        <p:txBody>
          <a:bodyPr wrap="square" lIns="0" tIns="0" rIns="0" bIns="0" numCol="1" spcCol="360000" rtlCol="0" anchor="t">
            <a:noAutofit/>
          </a:bodyPr>
          <a:lstStyle/>
          <a:p>
            <a:pPr>
              <a:spcAft>
                <a:spcPts val="1200"/>
              </a:spcAft>
            </a:pPr>
            <a:r>
              <a:rPr lang="en-US" sz="1200" u="none" strike="noStrike">
                <a:solidFill>
                  <a:srgbClr val="000000"/>
                </a:solidFill>
                <a:latin typeface="Arial"/>
                <a:cs typeface="Arial"/>
              </a:rPr>
              <a:t>Each week we’ll ask you to reflect on and implement what you have learnt.</a:t>
            </a:r>
          </a:p>
          <a:p>
            <a:pPr>
              <a:spcAft>
                <a:spcPts val="1200"/>
              </a:spcAft>
            </a:pPr>
            <a:r>
              <a:rPr lang="en-US" sz="1200" u="none" strike="noStrike">
                <a:solidFill>
                  <a:srgbClr val="000000"/>
                </a:solidFill>
                <a:latin typeface="Arial"/>
                <a:cs typeface="Arial"/>
              </a:rPr>
              <a:t>This week we ask that you:</a:t>
            </a:r>
            <a:endParaRPr lang="en-US">
              <a:latin typeface="Arial"/>
              <a:cs typeface="Arial"/>
            </a:endParaRPr>
          </a:p>
          <a:p>
            <a:pPr>
              <a:spcAft>
                <a:spcPts val="1200"/>
              </a:spcAft>
            </a:pPr>
            <a:endParaRPr lang="en-US" sz="1200">
              <a:solidFill>
                <a:srgbClr val="000000"/>
              </a:solidFill>
              <a:latin typeface="Arial"/>
              <a:cs typeface="Arial"/>
            </a:endParaRPr>
          </a:p>
          <a:p>
            <a:pPr>
              <a:spcAft>
                <a:spcPts val="1200"/>
              </a:spcAft>
            </a:pPr>
            <a:endParaRPr lang="en-US" sz="1200">
              <a:cs typeface="Arial" panose="020B0604020202020204"/>
            </a:endParaRPr>
          </a:p>
        </p:txBody>
      </p:sp>
      <p:sp>
        <p:nvSpPr>
          <p:cNvPr id="4" name="TextBox 3">
            <a:extLst>
              <a:ext uri="{FF2B5EF4-FFF2-40B4-BE49-F238E27FC236}">
                <a16:creationId xmlns:a16="http://schemas.microsoft.com/office/drawing/2014/main" id="{B699CD62-46C2-B5E0-4875-F54BD68031AC}"/>
              </a:ext>
            </a:extLst>
          </p:cNvPr>
          <p:cNvSpPr txBox="1"/>
          <p:nvPr/>
        </p:nvSpPr>
        <p:spPr>
          <a:xfrm>
            <a:off x="500344" y="5196965"/>
            <a:ext cx="3241040" cy="775189"/>
          </a:xfrm>
          <a:prstGeom prst="rect">
            <a:avLst/>
          </a:prstGeom>
          <a:noFill/>
        </p:spPr>
        <p:txBody>
          <a:bodyPr wrap="square" lIns="0" tIns="0" rIns="0" bIns="0" numCol="1" spcCol="360000" rtlCol="0">
            <a:noAutofit/>
          </a:bodyPr>
          <a:lstStyle/>
          <a:p>
            <a:pPr marR="0" algn="l" rtl="0">
              <a:spcAft>
                <a:spcPts val="1200"/>
              </a:spcAft>
            </a:pPr>
            <a:r>
              <a:rPr lang="en-US" sz="1200" b="1">
                <a:solidFill>
                  <a:srgbClr val="000000"/>
                </a:solidFill>
                <a:latin typeface="Arial" panose="020B0604020202020204" pitchFamily="34" charset="0"/>
              </a:rPr>
              <a:t>Next week</a:t>
            </a:r>
          </a:p>
          <a:p>
            <a:pPr marR="0" algn="l" rtl="0">
              <a:spcAft>
                <a:spcPts val="1200"/>
              </a:spcAft>
            </a:pPr>
            <a:r>
              <a:rPr lang="en-US" sz="1200">
                <a:solidFill>
                  <a:srgbClr val="000000"/>
                </a:solidFill>
                <a:latin typeface="Arial" panose="020B0604020202020204" pitchFamily="34" charset="0"/>
              </a:rPr>
              <a:t>In our next module (Module 3), we will be looking at the differences that allergen training can have on your business.</a:t>
            </a:r>
          </a:p>
          <a:p>
            <a:pPr marR="0" algn="l" rtl="0">
              <a:spcAft>
                <a:spcPts val="1200"/>
              </a:spcAft>
            </a:pPr>
            <a:r>
              <a:rPr lang="en-US" sz="1200">
                <a:solidFill>
                  <a:srgbClr val="000000"/>
                </a:solidFill>
                <a:latin typeface="Arial" panose="020B0604020202020204" pitchFamily="34" charset="0"/>
              </a:rPr>
              <a:t> </a:t>
            </a:r>
          </a:p>
        </p:txBody>
      </p:sp>
      <p:sp>
        <p:nvSpPr>
          <p:cNvPr id="6" name="Rectangle: Rounded Corners 5">
            <a:extLst>
              <a:ext uri="{FF2B5EF4-FFF2-40B4-BE49-F238E27FC236}">
                <a16:creationId xmlns:a16="http://schemas.microsoft.com/office/drawing/2014/main" id="{2946D424-CAC0-83F8-20E6-C0F97B02404C}"/>
              </a:ext>
            </a:extLst>
          </p:cNvPr>
          <p:cNvSpPr/>
          <p:nvPr/>
        </p:nvSpPr>
        <p:spPr>
          <a:xfrm>
            <a:off x="500343" y="3715858"/>
            <a:ext cx="3119155" cy="365125"/>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hlinkClick r:id="rId3">
                  <a:extLst>
                    <a:ext uri="{A12FA001-AC4F-418D-AE19-62706E023703}">
                      <ahyp:hlinkClr xmlns:ahyp="http://schemas.microsoft.com/office/drawing/2018/hyperlinkcolor" val="tx"/>
                    </a:ext>
                  </a:extLst>
                </a:hlinkClick>
              </a:rPr>
              <a:t>Download Module 2 Workbook HERE</a:t>
            </a:r>
            <a:endParaRPr lang="en-AU" sz="1200" b="1" dirty="0">
              <a:solidFill>
                <a:schemeClr val="bg1"/>
              </a:solidFill>
            </a:endParaRPr>
          </a:p>
        </p:txBody>
      </p:sp>
      <p:sp>
        <p:nvSpPr>
          <p:cNvPr id="9" name="TextBox 8">
            <a:extLst>
              <a:ext uri="{FF2B5EF4-FFF2-40B4-BE49-F238E27FC236}">
                <a16:creationId xmlns:a16="http://schemas.microsoft.com/office/drawing/2014/main" id="{8C0B53EE-CCA1-C17B-4988-59EE5A39BC87}"/>
              </a:ext>
            </a:extLst>
          </p:cNvPr>
          <p:cNvSpPr txBox="1"/>
          <p:nvPr/>
        </p:nvSpPr>
        <p:spPr>
          <a:xfrm>
            <a:off x="500344" y="4261029"/>
            <a:ext cx="3241040" cy="190284"/>
          </a:xfrm>
          <a:prstGeom prst="rect">
            <a:avLst/>
          </a:prstGeom>
          <a:noFill/>
        </p:spPr>
        <p:txBody>
          <a:bodyPr wrap="square" lIns="0" tIns="0" rIns="0" bIns="0" numCol="1" spcCol="360000" rtlCol="0" anchor="t">
            <a:noAutofit/>
          </a:bodyPr>
          <a:lstStyle/>
          <a:p>
            <a:pPr marL="171450" indent="-171450">
              <a:spcAft>
                <a:spcPts val="1200"/>
              </a:spcAft>
              <a:buFont typeface="Wingdings"/>
              <a:buChar char="q"/>
            </a:pPr>
            <a:r>
              <a:rPr lang="en-US" sz="1200">
                <a:cs typeface="Arial" panose="020B0604020202020204"/>
              </a:rPr>
              <a:t>Take this week’s test.</a:t>
            </a:r>
          </a:p>
        </p:txBody>
      </p:sp>
      <p:sp>
        <p:nvSpPr>
          <p:cNvPr id="10" name="Rectangle: Rounded Corners 9">
            <a:extLst>
              <a:ext uri="{FF2B5EF4-FFF2-40B4-BE49-F238E27FC236}">
                <a16:creationId xmlns:a16="http://schemas.microsoft.com/office/drawing/2014/main" id="{3ADA530F-A1A0-15F1-6990-6D3CC9FA2270}"/>
              </a:ext>
            </a:extLst>
          </p:cNvPr>
          <p:cNvSpPr/>
          <p:nvPr/>
        </p:nvSpPr>
        <p:spPr>
          <a:xfrm>
            <a:off x="500342" y="4628123"/>
            <a:ext cx="3119155" cy="365125"/>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hlinkClick r:id="rId4">
                  <a:extLst>
                    <a:ext uri="{A12FA001-AC4F-418D-AE19-62706E023703}">
                      <ahyp:hlinkClr xmlns:ahyp="http://schemas.microsoft.com/office/drawing/2018/hyperlinkcolor" val="tx"/>
                    </a:ext>
                  </a:extLst>
                </a:hlinkClick>
              </a:rPr>
              <a:t>Take the Module 2 Test HERE</a:t>
            </a:r>
            <a:endParaRPr lang="en-AU" sz="1200" b="1" dirty="0">
              <a:solidFill>
                <a:schemeClr val="bg1"/>
              </a:solidFill>
            </a:endParaRPr>
          </a:p>
        </p:txBody>
      </p:sp>
      <p:sp>
        <p:nvSpPr>
          <p:cNvPr id="11" name="TextBox 10">
            <a:extLst>
              <a:ext uri="{FF2B5EF4-FFF2-40B4-BE49-F238E27FC236}">
                <a16:creationId xmlns:a16="http://schemas.microsoft.com/office/drawing/2014/main" id="{0CBF4FE3-BE66-DC7C-885D-FD9817B1D2FF}"/>
              </a:ext>
            </a:extLst>
          </p:cNvPr>
          <p:cNvSpPr txBox="1"/>
          <p:nvPr/>
        </p:nvSpPr>
        <p:spPr>
          <a:xfrm>
            <a:off x="511773" y="3379250"/>
            <a:ext cx="3309655" cy="286142"/>
          </a:xfrm>
          <a:prstGeom prst="rect">
            <a:avLst/>
          </a:prstGeom>
          <a:noFill/>
        </p:spPr>
        <p:txBody>
          <a:bodyPr wrap="square" lIns="0" tIns="0" rIns="0" bIns="0" numCol="1" spcCol="360000" rtlCol="0" anchor="t">
            <a:noAutofit/>
          </a:bodyPr>
          <a:lstStyle/>
          <a:p>
            <a:pPr marL="171450" indent="-171450">
              <a:spcAft>
                <a:spcPts val="1200"/>
              </a:spcAft>
              <a:buFont typeface="Wingdings" panose="05000000000000000000" pitchFamily="2" charset="2"/>
              <a:buChar char="q"/>
            </a:pPr>
            <a:r>
              <a:rPr lang="en-US" sz="1200" dirty="0">
                <a:solidFill>
                  <a:srgbClr val="000000"/>
                </a:solidFill>
                <a:latin typeface="Arial"/>
                <a:cs typeface="Arial"/>
              </a:rPr>
              <a:t>Complete Module 2 Workbook: Management.</a:t>
            </a:r>
            <a:endParaRPr lang="en-US" sz="1200" dirty="0">
              <a:cs typeface="Arial" panose="020B0604020202020204"/>
            </a:endParaRPr>
          </a:p>
        </p:txBody>
      </p:sp>
      <p:sp>
        <p:nvSpPr>
          <p:cNvPr id="14" name="TextBox 13">
            <a:extLst>
              <a:ext uri="{FF2B5EF4-FFF2-40B4-BE49-F238E27FC236}">
                <a16:creationId xmlns:a16="http://schemas.microsoft.com/office/drawing/2014/main" id="{B09D023B-FBD8-A879-2142-7D7920893E65}"/>
              </a:ext>
            </a:extLst>
          </p:cNvPr>
          <p:cNvSpPr txBox="1"/>
          <p:nvPr/>
        </p:nvSpPr>
        <p:spPr>
          <a:xfrm>
            <a:off x="500342" y="2272892"/>
            <a:ext cx="3309655" cy="394834"/>
          </a:xfrm>
          <a:prstGeom prst="rect">
            <a:avLst/>
          </a:prstGeom>
          <a:noFill/>
        </p:spPr>
        <p:txBody>
          <a:bodyPr wrap="square" lIns="0" tIns="0" rIns="0" bIns="0" numCol="1" spcCol="360000" rtlCol="0" anchor="t">
            <a:noAutofit/>
          </a:bodyPr>
          <a:lstStyle/>
          <a:p>
            <a:pPr marL="171450" indent="-171450">
              <a:spcAft>
                <a:spcPts val="1200"/>
              </a:spcAft>
              <a:buFont typeface="Wingdings" panose="05000000000000000000" pitchFamily="2" charset="2"/>
              <a:buChar char="q"/>
            </a:pPr>
            <a:r>
              <a:rPr lang="en-US" sz="1200" dirty="0" err="1">
                <a:solidFill>
                  <a:srgbClr val="000000"/>
                </a:solidFill>
                <a:latin typeface="Arial"/>
                <a:cs typeface="Arial"/>
              </a:rPr>
              <a:t>Familiarise</a:t>
            </a:r>
            <a:r>
              <a:rPr lang="en-US" sz="1200">
                <a:solidFill>
                  <a:srgbClr val="000000"/>
                </a:solidFill>
                <a:latin typeface="Arial"/>
                <a:cs typeface="Arial"/>
              </a:rPr>
              <a:t> yourself with the 23 allergens and their products. </a:t>
            </a:r>
            <a:endParaRPr lang="en-US"/>
          </a:p>
          <a:p>
            <a:pPr>
              <a:spcAft>
                <a:spcPts val="1200"/>
              </a:spcAft>
            </a:pPr>
            <a:endParaRPr lang="en-US" sz="1200" dirty="0">
              <a:solidFill>
                <a:srgbClr val="000000"/>
              </a:solidFill>
              <a:latin typeface="Arial"/>
              <a:cs typeface="Arial"/>
            </a:endParaRPr>
          </a:p>
          <a:p>
            <a:pPr>
              <a:spcAft>
                <a:spcPts val="1200"/>
              </a:spcAft>
            </a:pPr>
            <a:endParaRPr lang="en-US" sz="1200" dirty="0">
              <a:cs typeface="Arial" panose="020B0604020202020204"/>
            </a:endParaRPr>
          </a:p>
        </p:txBody>
      </p:sp>
      <p:sp>
        <p:nvSpPr>
          <p:cNvPr id="15" name="TextBox 14">
            <a:extLst>
              <a:ext uri="{FF2B5EF4-FFF2-40B4-BE49-F238E27FC236}">
                <a16:creationId xmlns:a16="http://schemas.microsoft.com/office/drawing/2014/main" id="{B07C9ACF-68B1-F3F4-3ACF-467710FF1CE3}"/>
              </a:ext>
            </a:extLst>
          </p:cNvPr>
          <p:cNvSpPr txBox="1"/>
          <p:nvPr/>
        </p:nvSpPr>
        <p:spPr>
          <a:xfrm>
            <a:off x="500341" y="2797775"/>
            <a:ext cx="3309655" cy="394834"/>
          </a:xfrm>
          <a:prstGeom prst="rect">
            <a:avLst/>
          </a:prstGeom>
          <a:noFill/>
        </p:spPr>
        <p:txBody>
          <a:bodyPr wrap="square" lIns="0" tIns="0" rIns="0" bIns="0" numCol="1" spcCol="360000" rtlCol="0" anchor="t">
            <a:noAutofit/>
          </a:bodyPr>
          <a:lstStyle/>
          <a:p>
            <a:pPr marL="171450" indent="-171450">
              <a:spcAft>
                <a:spcPts val="1200"/>
              </a:spcAft>
              <a:buFont typeface="Wingdings" panose="05000000000000000000" pitchFamily="2" charset="2"/>
              <a:buChar char="q"/>
            </a:pPr>
            <a:r>
              <a:rPr lang="en-US" sz="1200" dirty="0">
                <a:solidFill>
                  <a:srgbClr val="000000"/>
                </a:solidFill>
                <a:latin typeface="Arial"/>
                <a:cs typeface="Arial"/>
              </a:rPr>
              <a:t>Create a Food Allergen Menu Matrix and some Recipe Reports for your business.</a:t>
            </a:r>
          </a:p>
        </p:txBody>
      </p:sp>
    </p:spTree>
    <p:extLst>
      <p:ext uri="{BB962C8B-B14F-4D97-AF65-F5344CB8AC3E}">
        <p14:creationId xmlns:p14="http://schemas.microsoft.com/office/powerpoint/2010/main" val="29926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anim calcmode="lin" valueType="num">
                                      <p:cBhvr>
                                        <p:cTn id="60" dur="1000" fill="hold"/>
                                        <p:tgtEl>
                                          <p:spTgt spid="4"/>
                                        </p:tgtEl>
                                        <p:attrNameLst>
                                          <p:attrName>ppt_x</p:attrName>
                                        </p:attrNameLst>
                                      </p:cBhvr>
                                      <p:tavLst>
                                        <p:tav tm="0">
                                          <p:val>
                                            <p:strVal val="#ppt_x"/>
                                          </p:val>
                                        </p:tav>
                                        <p:tav tm="100000">
                                          <p:val>
                                            <p:strVal val="#ppt_x"/>
                                          </p:val>
                                        </p:tav>
                                      </p:tavLst>
                                    </p:anim>
                                    <p:anim calcmode="lin" valueType="num">
                                      <p:cBhvr>
                                        <p:cTn id="6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4" grpId="0"/>
      <p:bldP spid="6" grpId="0" animBg="1"/>
      <p:bldP spid="9" grpId="0"/>
      <p:bldP spid="10" grpId="0" animBg="1"/>
      <p:bldP spid="11"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ABAE5C-01D1-3066-55BD-FF9460434155}"/>
              </a:ext>
            </a:extLst>
          </p:cNvPr>
          <p:cNvSpPr txBox="1"/>
          <p:nvPr/>
        </p:nvSpPr>
        <p:spPr>
          <a:xfrm>
            <a:off x="1038225" y="4881860"/>
            <a:ext cx="7067550" cy="646331"/>
          </a:xfrm>
          <a:prstGeom prst="rect">
            <a:avLst/>
          </a:prstGeom>
          <a:noFill/>
        </p:spPr>
        <p:txBody>
          <a:bodyPr wrap="square">
            <a:spAutoFit/>
          </a:bodyPr>
          <a:lstStyle/>
          <a:p>
            <a:pPr algn="ctr"/>
            <a:r>
              <a:rPr lang="en-US"/>
              <a:t>If you have any question or would like some additional guidance, please contact your Environmental Health Officer.</a:t>
            </a:r>
            <a:endParaRPr lang="en-AU"/>
          </a:p>
        </p:txBody>
      </p:sp>
    </p:spTree>
    <p:extLst>
      <p:ext uri="{BB962C8B-B14F-4D97-AF65-F5344CB8AC3E}">
        <p14:creationId xmlns:p14="http://schemas.microsoft.com/office/powerpoint/2010/main" val="1038498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4A02790-FA10-8B35-8CAA-CC40D65C6863}"/>
              </a:ext>
            </a:extLst>
          </p:cNvPr>
          <p:cNvSpPr>
            <a:spLocks noGrp="1"/>
          </p:cNvSpPr>
          <p:nvPr>
            <p:ph type="ftr" sz="quarter" idx="11"/>
          </p:nvPr>
        </p:nvSpPr>
        <p:spPr/>
        <p:txBody>
          <a:bodyPr/>
          <a:lstStyle/>
          <a:p>
            <a:r>
              <a:rPr lang="en-AU"/>
              <a:t>City of Port Phillip: Module 2 - Management</a:t>
            </a:r>
          </a:p>
        </p:txBody>
      </p:sp>
      <p:sp>
        <p:nvSpPr>
          <p:cNvPr id="3" name="Slide Number Placeholder 2">
            <a:extLst>
              <a:ext uri="{FF2B5EF4-FFF2-40B4-BE49-F238E27FC236}">
                <a16:creationId xmlns:a16="http://schemas.microsoft.com/office/drawing/2014/main" id="{B171B785-3ECC-EE29-DF21-09BF34D748CB}"/>
              </a:ext>
            </a:extLst>
          </p:cNvPr>
          <p:cNvSpPr>
            <a:spLocks noGrp="1"/>
          </p:cNvSpPr>
          <p:nvPr>
            <p:ph type="sldNum" sz="quarter" idx="12"/>
          </p:nvPr>
        </p:nvSpPr>
        <p:spPr/>
        <p:txBody>
          <a:bodyPr/>
          <a:lstStyle/>
          <a:p>
            <a:fld id="{5DE5E57D-DEB0-4AFD-865C-8114F3308714}" type="slidenum">
              <a:rPr lang="en-AU" smtClean="0"/>
              <a:t>2</a:t>
            </a:fld>
            <a:endParaRPr lang="en-AU"/>
          </a:p>
        </p:txBody>
      </p:sp>
      <p:sp>
        <p:nvSpPr>
          <p:cNvPr id="4" name="TextBox 3">
            <a:extLst>
              <a:ext uri="{FF2B5EF4-FFF2-40B4-BE49-F238E27FC236}">
                <a16:creationId xmlns:a16="http://schemas.microsoft.com/office/drawing/2014/main" id="{935F740B-F742-F036-5F6A-EC37015F38B3}"/>
              </a:ext>
            </a:extLst>
          </p:cNvPr>
          <p:cNvSpPr txBox="1"/>
          <p:nvPr/>
        </p:nvSpPr>
        <p:spPr>
          <a:xfrm>
            <a:off x="428064" y="0"/>
            <a:ext cx="8287871" cy="775189"/>
          </a:xfrm>
          <a:prstGeom prst="rect">
            <a:avLst/>
          </a:prstGeom>
          <a:noFill/>
        </p:spPr>
        <p:txBody>
          <a:bodyPr wrap="square" lIns="0" tIns="0" rIns="0" bIns="0" rtlCol="0" anchor="b" anchorCtr="0">
            <a:noAutofit/>
          </a:bodyPr>
          <a:lstStyle/>
          <a:p>
            <a:pPr algn="ctr"/>
            <a:r>
              <a:rPr lang="en-US" sz="2400">
                <a:solidFill>
                  <a:schemeClr val="bg1"/>
                </a:solidFill>
              </a:rPr>
              <a:t>The manager’s role</a:t>
            </a:r>
            <a:endParaRPr lang="en-AU" sz="2400">
              <a:solidFill>
                <a:schemeClr val="bg1"/>
              </a:solidFill>
            </a:endParaRPr>
          </a:p>
        </p:txBody>
      </p:sp>
      <p:sp>
        <p:nvSpPr>
          <p:cNvPr id="6" name="TextBox 5">
            <a:extLst>
              <a:ext uri="{FF2B5EF4-FFF2-40B4-BE49-F238E27FC236}">
                <a16:creationId xmlns:a16="http://schemas.microsoft.com/office/drawing/2014/main" id="{544BDC01-D1A9-C44B-CD52-66FE2FB040BB}"/>
              </a:ext>
            </a:extLst>
          </p:cNvPr>
          <p:cNvSpPr txBox="1"/>
          <p:nvPr/>
        </p:nvSpPr>
        <p:spPr>
          <a:xfrm>
            <a:off x="428065" y="1551372"/>
            <a:ext cx="3050501" cy="1167360"/>
          </a:xfrm>
          <a:prstGeom prst="rect">
            <a:avLst/>
          </a:prstGeom>
          <a:noFill/>
        </p:spPr>
        <p:txBody>
          <a:bodyPr wrap="square" lIns="0" tIns="0" rIns="0" bIns="0" numCol="1" spcCol="360000" rtlCol="0" anchor="t">
            <a:noAutofit/>
          </a:bodyPr>
          <a:lstStyle/>
          <a:p>
            <a:pPr>
              <a:spcAft>
                <a:spcPts val="1200"/>
              </a:spcAft>
            </a:pPr>
            <a:r>
              <a:rPr lang="en-US" sz="1200">
                <a:solidFill>
                  <a:srgbClr val="000000"/>
                </a:solidFill>
                <a:latin typeface="Arial"/>
                <a:cs typeface="Arial"/>
              </a:rPr>
              <a:t>Allergies are a big risk for any food business and strong management is a huge contributing factor to mitigating that risk. </a:t>
            </a:r>
            <a:endParaRPr lang="en-US" sz="1200">
              <a:solidFill>
                <a:srgbClr val="000000"/>
              </a:solidFill>
              <a:latin typeface="Arial" panose="020B0604020202020204" pitchFamily="34" charset="0"/>
            </a:endParaRPr>
          </a:p>
          <a:p>
            <a:pPr>
              <a:spcAft>
                <a:spcPts val="1200"/>
              </a:spcAft>
            </a:pPr>
            <a:r>
              <a:rPr lang="en-US" sz="1200">
                <a:solidFill>
                  <a:srgbClr val="000000"/>
                </a:solidFill>
                <a:latin typeface="Arial" panose="020B0604020202020204" pitchFamily="34" charset="0"/>
              </a:rPr>
              <a:t>Management of allergens comes in many forms including:</a:t>
            </a:r>
          </a:p>
          <a:p>
            <a:pPr>
              <a:spcAft>
                <a:spcPts val="1200"/>
              </a:spcAft>
            </a:pPr>
            <a:endParaRPr lang="en-US" sz="1200">
              <a:solidFill>
                <a:srgbClr val="000000"/>
              </a:solidFill>
              <a:latin typeface="Arial" panose="020B0604020202020204" pitchFamily="34" charset="0"/>
            </a:endParaRPr>
          </a:p>
        </p:txBody>
      </p:sp>
      <p:sp>
        <p:nvSpPr>
          <p:cNvPr id="10" name="TextBox 9">
            <a:extLst>
              <a:ext uri="{FF2B5EF4-FFF2-40B4-BE49-F238E27FC236}">
                <a16:creationId xmlns:a16="http://schemas.microsoft.com/office/drawing/2014/main" id="{D5A97C23-69B7-608B-3A81-A4144623DC1D}"/>
              </a:ext>
            </a:extLst>
          </p:cNvPr>
          <p:cNvSpPr txBox="1"/>
          <p:nvPr/>
        </p:nvSpPr>
        <p:spPr>
          <a:xfrm>
            <a:off x="428064" y="5255739"/>
            <a:ext cx="3039917" cy="548321"/>
          </a:xfrm>
          <a:prstGeom prst="rect">
            <a:avLst/>
          </a:prstGeom>
          <a:noFill/>
        </p:spPr>
        <p:txBody>
          <a:bodyPr wrap="square" lIns="0" tIns="0" rIns="0" bIns="0" numCol="1" spcCol="360000" rtlCol="0" anchor="t">
            <a:noAutofit/>
          </a:bodyPr>
          <a:lstStyle/>
          <a:p>
            <a:pPr marL="171450" indent="-171450">
              <a:spcAft>
                <a:spcPts val="1200"/>
              </a:spcAft>
              <a:buFont typeface="Wingdings" panose="05000000000000000000" pitchFamily="2" charset="2"/>
              <a:buChar char="q"/>
            </a:pPr>
            <a:r>
              <a:rPr lang="en-US" sz="1200" dirty="0">
                <a:solidFill>
                  <a:srgbClr val="000000"/>
                </a:solidFill>
                <a:latin typeface="Arial"/>
                <a:cs typeface="Arial"/>
              </a:rPr>
              <a:t>Encouraging staff to be vigilant of allergy risks and to report any unsafe or uncompliant </a:t>
            </a:r>
            <a:r>
              <a:rPr lang="en-AU" sz="1200" dirty="0">
                <a:solidFill>
                  <a:srgbClr val="000000"/>
                </a:solidFill>
                <a:latin typeface="Arial"/>
                <a:cs typeface="Arial"/>
              </a:rPr>
              <a:t>behaviours</a:t>
            </a:r>
            <a:r>
              <a:rPr lang="en-US" sz="1200" dirty="0">
                <a:solidFill>
                  <a:srgbClr val="000000"/>
                </a:solidFill>
                <a:latin typeface="Arial"/>
                <a:cs typeface="Arial"/>
              </a:rPr>
              <a:t> immediately.</a:t>
            </a:r>
          </a:p>
          <a:p>
            <a:pPr marL="171450" indent="-171450">
              <a:spcAft>
                <a:spcPts val="1200"/>
              </a:spcAft>
              <a:buFont typeface="Wingdings" panose="05000000000000000000" pitchFamily="2" charset="2"/>
              <a:buChar char="q"/>
            </a:pPr>
            <a:endParaRPr lang="en-US" sz="1200" dirty="0">
              <a:solidFill>
                <a:srgbClr val="000000"/>
              </a:solidFill>
              <a:latin typeface="Arial" panose="020B0604020202020204" pitchFamily="34" charset="0"/>
            </a:endParaRPr>
          </a:p>
        </p:txBody>
      </p:sp>
      <p:sp>
        <p:nvSpPr>
          <p:cNvPr id="11" name="TextBox 10">
            <a:extLst>
              <a:ext uri="{FF2B5EF4-FFF2-40B4-BE49-F238E27FC236}">
                <a16:creationId xmlns:a16="http://schemas.microsoft.com/office/drawing/2014/main" id="{A3C2C954-AC0C-7692-7238-75EAD791CE3F}"/>
              </a:ext>
            </a:extLst>
          </p:cNvPr>
          <p:cNvSpPr txBox="1"/>
          <p:nvPr/>
        </p:nvSpPr>
        <p:spPr>
          <a:xfrm>
            <a:off x="428064" y="4565206"/>
            <a:ext cx="3039917" cy="555368"/>
          </a:xfrm>
          <a:prstGeom prst="rect">
            <a:avLst/>
          </a:prstGeom>
          <a:noFill/>
        </p:spPr>
        <p:txBody>
          <a:bodyPr wrap="square" lIns="0" tIns="0" rIns="0" bIns="0" numCol="1" spcCol="360000" rtlCol="0" anchor="t">
            <a:noAutofit/>
          </a:bodyPr>
          <a:lstStyle/>
          <a:p>
            <a:pPr marL="171450" indent="-171450">
              <a:spcAft>
                <a:spcPts val="1200"/>
              </a:spcAft>
              <a:buFont typeface="Wingdings" panose="05000000000000000000" pitchFamily="2" charset="2"/>
              <a:buChar char="q"/>
            </a:pPr>
            <a:r>
              <a:rPr lang="en-US" sz="1200">
                <a:solidFill>
                  <a:srgbClr val="000000"/>
                </a:solidFill>
                <a:latin typeface="Arial"/>
                <a:cs typeface="Arial"/>
              </a:rPr>
              <a:t>Hiring the right staff and providing them with relevant information to avoid any unnecessary incidents.</a:t>
            </a:r>
          </a:p>
        </p:txBody>
      </p:sp>
      <p:sp>
        <p:nvSpPr>
          <p:cNvPr id="12" name="TextBox 11">
            <a:extLst>
              <a:ext uri="{FF2B5EF4-FFF2-40B4-BE49-F238E27FC236}">
                <a16:creationId xmlns:a16="http://schemas.microsoft.com/office/drawing/2014/main" id="{1FE1375A-6629-EC22-6D6E-86BE6EF35270}"/>
              </a:ext>
            </a:extLst>
          </p:cNvPr>
          <p:cNvSpPr txBox="1"/>
          <p:nvPr/>
        </p:nvSpPr>
        <p:spPr>
          <a:xfrm>
            <a:off x="428064" y="4050487"/>
            <a:ext cx="3039917" cy="383739"/>
          </a:xfrm>
          <a:prstGeom prst="rect">
            <a:avLst/>
          </a:prstGeom>
          <a:noFill/>
        </p:spPr>
        <p:txBody>
          <a:bodyPr wrap="square" lIns="0" tIns="0" rIns="0" bIns="0" numCol="1" spcCol="360000" rtlCol="0">
            <a:noAutofit/>
          </a:bodyPr>
          <a:lstStyle/>
          <a:p>
            <a:pPr marL="171450" indent="-171450">
              <a:spcAft>
                <a:spcPts val="1200"/>
              </a:spcAft>
              <a:buFont typeface="Wingdings" panose="05000000000000000000" pitchFamily="2" charset="2"/>
              <a:buChar char="q"/>
            </a:pPr>
            <a:r>
              <a:rPr lang="en-US" sz="1200">
                <a:solidFill>
                  <a:srgbClr val="000000"/>
                </a:solidFill>
                <a:latin typeface="Arial" panose="020B0604020202020204" pitchFamily="34" charset="0"/>
              </a:rPr>
              <a:t>Effectively communicating about allergens with your customers.</a:t>
            </a:r>
          </a:p>
        </p:txBody>
      </p:sp>
      <p:sp>
        <p:nvSpPr>
          <p:cNvPr id="13" name="TextBox 12">
            <a:extLst>
              <a:ext uri="{FF2B5EF4-FFF2-40B4-BE49-F238E27FC236}">
                <a16:creationId xmlns:a16="http://schemas.microsoft.com/office/drawing/2014/main" id="{4E7E8321-90E9-7F1B-5E8C-262989071FF0}"/>
              </a:ext>
            </a:extLst>
          </p:cNvPr>
          <p:cNvSpPr txBox="1"/>
          <p:nvPr/>
        </p:nvSpPr>
        <p:spPr>
          <a:xfrm>
            <a:off x="428064" y="3339320"/>
            <a:ext cx="3039917" cy="605298"/>
          </a:xfrm>
          <a:prstGeom prst="rect">
            <a:avLst/>
          </a:prstGeom>
          <a:noFill/>
        </p:spPr>
        <p:txBody>
          <a:bodyPr wrap="square" lIns="0" tIns="0" rIns="0" bIns="0" numCol="1" spcCol="360000" rtlCol="0" anchor="t">
            <a:noAutofit/>
          </a:bodyPr>
          <a:lstStyle/>
          <a:p>
            <a:pPr marL="171450" indent="-171450">
              <a:spcAft>
                <a:spcPts val="1200"/>
              </a:spcAft>
              <a:buFont typeface="Wingdings" panose="05000000000000000000" pitchFamily="2" charset="2"/>
              <a:buChar char="q"/>
            </a:pPr>
            <a:r>
              <a:rPr lang="en-US" sz="1200">
                <a:solidFill>
                  <a:srgbClr val="000000"/>
                </a:solidFill>
                <a:latin typeface="Arial"/>
                <a:cs typeface="Arial"/>
              </a:rPr>
              <a:t>Creating processes and plans to ensure allergens are appropriately handled and cross-contamination is avoided.</a:t>
            </a:r>
          </a:p>
          <a:p>
            <a:pPr marL="171450" indent="-171450">
              <a:spcAft>
                <a:spcPts val="1200"/>
              </a:spcAft>
              <a:buFont typeface="Wingdings" panose="05000000000000000000" pitchFamily="2" charset="2"/>
              <a:buChar char="q"/>
            </a:pPr>
            <a:endParaRPr lang="en-US" sz="1200">
              <a:solidFill>
                <a:srgbClr val="000000"/>
              </a:solidFill>
              <a:latin typeface="Arial" panose="020B0604020202020204" pitchFamily="34" charset="0"/>
            </a:endParaRPr>
          </a:p>
        </p:txBody>
      </p:sp>
      <p:sp>
        <p:nvSpPr>
          <p:cNvPr id="14" name="TextBox 13">
            <a:extLst>
              <a:ext uri="{FF2B5EF4-FFF2-40B4-BE49-F238E27FC236}">
                <a16:creationId xmlns:a16="http://schemas.microsoft.com/office/drawing/2014/main" id="{4633F6A5-0109-A724-E628-BEAF20AC0747}"/>
              </a:ext>
            </a:extLst>
          </p:cNvPr>
          <p:cNvSpPr txBox="1"/>
          <p:nvPr/>
        </p:nvSpPr>
        <p:spPr>
          <a:xfrm>
            <a:off x="428065" y="2824601"/>
            <a:ext cx="3039917" cy="431336"/>
          </a:xfrm>
          <a:prstGeom prst="rect">
            <a:avLst/>
          </a:prstGeom>
          <a:noFill/>
        </p:spPr>
        <p:txBody>
          <a:bodyPr wrap="square" lIns="0" tIns="0" rIns="0" bIns="0" numCol="1" spcCol="360000" rtlCol="0">
            <a:noAutofit/>
          </a:bodyPr>
          <a:lstStyle/>
          <a:p>
            <a:pPr marL="171450" indent="-171450">
              <a:spcAft>
                <a:spcPts val="1200"/>
              </a:spcAft>
              <a:buFont typeface="Wingdings" panose="05000000000000000000" pitchFamily="2" charset="2"/>
              <a:buChar char="q"/>
            </a:pPr>
            <a:r>
              <a:rPr lang="en-US" sz="1200">
                <a:solidFill>
                  <a:srgbClr val="000000"/>
                </a:solidFill>
                <a:latin typeface="Arial" panose="020B0604020202020204" pitchFamily="34" charset="0"/>
              </a:rPr>
              <a:t>Knowing what allergens your business deals with.</a:t>
            </a:r>
          </a:p>
        </p:txBody>
      </p:sp>
      <p:pic>
        <p:nvPicPr>
          <p:cNvPr id="5" name="Picture 4">
            <a:extLst>
              <a:ext uri="{FF2B5EF4-FFF2-40B4-BE49-F238E27FC236}">
                <a16:creationId xmlns:a16="http://schemas.microsoft.com/office/drawing/2014/main" id="{DB177CED-3786-0FE5-9302-B8D0B0718000}"/>
              </a:ext>
            </a:extLst>
          </p:cNvPr>
          <p:cNvPicPr>
            <a:picLocks noChangeAspect="1"/>
          </p:cNvPicPr>
          <p:nvPr/>
        </p:nvPicPr>
        <p:blipFill>
          <a:blip r:embed="rId2">
            <a:extLst>
              <a:ext uri="{28A0092B-C50C-407E-A947-70E740481C1C}">
                <a14:useLocalDpi xmlns:a14="http://schemas.microsoft.com/office/drawing/2010/main" val="0"/>
              </a:ext>
            </a:extLst>
          </a:blip>
          <a:srcRect l="19642" r="19642"/>
          <a:stretch/>
        </p:blipFill>
        <p:spPr>
          <a:xfrm>
            <a:off x="4095639" y="1551372"/>
            <a:ext cx="4620296" cy="4280468"/>
          </a:xfrm>
          <a:prstGeom prst="rect">
            <a:avLst/>
          </a:prstGeom>
        </p:spPr>
      </p:pic>
    </p:spTree>
    <p:extLst>
      <p:ext uri="{BB962C8B-B14F-4D97-AF65-F5344CB8AC3E}">
        <p14:creationId xmlns:p14="http://schemas.microsoft.com/office/powerpoint/2010/main" val="200558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fade">
                                      <p:cBhvr>
                                        <p:cTn id="34" dur="1000"/>
                                        <p:tgtEl>
                                          <p:spTgt spid="12">
                                            <p:txEl>
                                              <p:pRg st="0" end="0"/>
                                            </p:txEl>
                                          </p:spTgt>
                                        </p:tgtEl>
                                      </p:cBhvr>
                                    </p:animEffect>
                                    <p:anim calcmode="lin" valueType="num">
                                      <p:cBhvr>
                                        <p:cTn id="3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1"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4A02790-FA10-8B35-8CAA-CC40D65C6863}"/>
              </a:ext>
            </a:extLst>
          </p:cNvPr>
          <p:cNvSpPr>
            <a:spLocks noGrp="1"/>
          </p:cNvSpPr>
          <p:nvPr>
            <p:ph type="ftr" sz="quarter" idx="11"/>
          </p:nvPr>
        </p:nvSpPr>
        <p:spPr/>
        <p:txBody>
          <a:bodyPr/>
          <a:lstStyle/>
          <a:p>
            <a:r>
              <a:rPr lang="en-AU"/>
              <a:t>City of Port Phillip: Module 2 - Management</a:t>
            </a:r>
          </a:p>
        </p:txBody>
      </p:sp>
      <p:sp>
        <p:nvSpPr>
          <p:cNvPr id="3" name="Slide Number Placeholder 2">
            <a:extLst>
              <a:ext uri="{FF2B5EF4-FFF2-40B4-BE49-F238E27FC236}">
                <a16:creationId xmlns:a16="http://schemas.microsoft.com/office/drawing/2014/main" id="{B171B785-3ECC-EE29-DF21-09BF34D748CB}"/>
              </a:ext>
            </a:extLst>
          </p:cNvPr>
          <p:cNvSpPr>
            <a:spLocks noGrp="1"/>
          </p:cNvSpPr>
          <p:nvPr>
            <p:ph type="sldNum" sz="quarter" idx="12"/>
          </p:nvPr>
        </p:nvSpPr>
        <p:spPr/>
        <p:txBody>
          <a:bodyPr/>
          <a:lstStyle/>
          <a:p>
            <a:fld id="{5DE5E57D-DEB0-4AFD-865C-8114F3308714}" type="slidenum">
              <a:rPr lang="en-AU" smtClean="0"/>
              <a:t>3</a:t>
            </a:fld>
            <a:endParaRPr lang="en-AU"/>
          </a:p>
        </p:txBody>
      </p:sp>
      <p:sp>
        <p:nvSpPr>
          <p:cNvPr id="4" name="TextBox 3">
            <a:extLst>
              <a:ext uri="{FF2B5EF4-FFF2-40B4-BE49-F238E27FC236}">
                <a16:creationId xmlns:a16="http://schemas.microsoft.com/office/drawing/2014/main" id="{935F740B-F742-F036-5F6A-EC37015F38B3}"/>
              </a:ext>
            </a:extLst>
          </p:cNvPr>
          <p:cNvSpPr txBox="1"/>
          <p:nvPr/>
        </p:nvSpPr>
        <p:spPr>
          <a:xfrm>
            <a:off x="428064" y="0"/>
            <a:ext cx="8287871" cy="775189"/>
          </a:xfrm>
          <a:prstGeom prst="rect">
            <a:avLst/>
          </a:prstGeom>
          <a:noFill/>
        </p:spPr>
        <p:txBody>
          <a:bodyPr wrap="square" lIns="0" tIns="0" rIns="0" bIns="0" rtlCol="0" anchor="b" anchorCtr="0">
            <a:noAutofit/>
          </a:bodyPr>
          <a:lstStyle/>
          <a:p>
            <a:pPr algn="ctr"/>
            <a:r>
              <a:rPr lang="en-US" sz="2400">
                <a:solidFill>
                  <a:schemeClr val="bg1"/>
                </a:solidFill>
              </a:rPr>
              <a:t>Track your progress</a:t>
            </a:r>
            <a:endParaRPr lang="en-AU" sz="2400">
              <a:solidFill>
                <a:schemeClr val="bg1"/>
              </a:solidFill>
            </a:endParaRPr>
          </a:p>
        </p:txBody>
      </p:sp>
      <p:sp>
        <p:nvSpPr>
          <p:cNvPr id="5" name="TextBox 4">
            <a:extLst>
              <a:ext uri="{FF2B5EF4-FFF2-40B4-BE49-F238E27FC236}">
                <a16:creationId xmlns:a16="http://schemas.microsoft.com/office/drawing/2014/main" id="{55CE00AF-D985-4F7B-DB4B-DAD20B04E8E2}"/>
              </a:ext>
            </a:extLst>
          </p:cNvPr>
          <p:cNvSpPr txBox="1"/>
          <p:nvPr/>
        </p:nvSpPr>
        <p:spPr>
          <a:xfrm>
            <a:off x="5402615" y="1475172"/>
            <a:ext cx="3241040" cy="4992740"/>
          </a:xfrm>
          <a:prstGeom prst="rect">
            <a:avLst/>
          </a:prstGeom>
          <a:noFill/>
        </p:spPr>
        <p:txBody>
          <a:bodyPr wrap="square" lIns="0" tIns="0" rIns="0" bIns="0" numCol="1" spcCol="360000" rtlCol="0">
            <a:noAutofit/>
          </a:bodyPr>
          <a:lstStyle/>
          <a:p>
            <a:pPr marL="228600" marR="0" indent="-228600" algn="l" rtl="0">
              <a:spcAft>
                <a:spcPts val="1200"/>
              </a:spcAft>
              <a:buFont typeface="Arial" panose="020B0604020202020204" pitchFamily="34" charset="0"/>
              <a:buChar char="•"/>
            </a:pPr>
            <a:r>
              <a:rPr lang="en-AU" sz="1200" b="1" u="none" strike="noStrike">
                <a:solidFill>
                  <a:srgbClr val="000000"/>
                </a:solidFill>
                <a:latin typeface="Arial" panose="020B0604020202020204" pitchFamily="34" charset="0"/>
              </a:rPr>
              <a:t>Module 1</a:t>
            </a:r>
            <a:r>
              <a:rPr lang="en-AU" sz="1200" u="none" strike="noStrike">
                <a:solidFill>
                  <a:srgbClr val="000000"/>
                </a:solidFill>
                <a:latin typeface="Arial" panose="020B0604020202020204" pitchFamily="34" charset="0"/>
              </a:rPr>
              <a:t>: Introduction </a:t>
            </a:r>
          </a:p>
          <a:p>
            <a:pPr marL="228600" indent="-228600">
              <a:spcAft>
                <a:spcPts val="1200"/>
              </a:spcAft>
              <a:buFont typeface="Arial" panose="020B0604020202020204" pitchFamily="34" charset="0"/>
              <a:buChar char="•"/>
            </a:pPr>
            <a:r>
              <a:rPr lang="en-AU" sz="1200" b="1">
                <a:solidFill>
                  <a:srgbClr val="000000"/>
                </a:solidFill>
                <a:latin typeface="Arial" panose="020B0604020202020204" pitchFamily="34" charset="0"/>
              </a:rPr>
              <a:t>Module 2</a:t>
            </a:r>
            <a:r>
              <a:rPr lang="en-AU" sz="1200" u="none" strike="noStrike">
                <a:solidFill>
                  <a:srgbClr val="000000"/>
                </a:solidFill>
                <a:latin typeface="Arial" panose="020B0604020202020204" pitchFamily="34" charset="0"/>
              </a:rPr>
              <a:t>: Management </a:t>
            </a:r>
            <a:r>
              <a:rPr lang="en-AU" sz="1200">
                <a:solidFill>
                  <a:srgbClr val="000000"/>
                </a:solidFill>
                <a:latin typeface="Arial" panose="020B0604020202020204" pitchFamily="34" charset="0"/>
              </a:rPr>
              <a:t>(You’re here </a:t>
            </a:r>
            <a:r>
              <a:rPr lang="en-US" sz="1200">
                <a:solidFill>
                  <a:srgbClr val="000000"/>
                </a:solidFill>
                <a:latin typeface="Arial" panose="020B0604020202020204" pitchFamily="34" charset="0"/>
              </a:rPr>
              <a:t>📍)</a:t>
            </a:r>
            <a:endParaRPr lang="en-AU" sz="1200" u="none" strike="noStrike">
              <a:solidFill>
                <a:srgbClr val="000000"/>
              </a:solidFill>
              <a:latin typeface="Arial" panose="020B0604020202020204" pitchFamily="34" charset="0"/>
            </a:endParaRPr>
          </a:p>
          <a:p>
            <a:pPr marL="228600" marR="0" indent="-228600" algn="l" rtl="0">
              <a:spcAft>
                <a:spcPts val="1200"/>
              </a:spcAft>
              <a:buFont typeface="Arial" panose="020B0604020202020204" pitchFamily="34" charset="0"/>
              <a:buChar char="•"/>
            </a:pPr>
            <a:r>
              <a:rPr lang="en-AU" sz="1200" b="1">
                <a:solidFill>
                  <a:srgbClr val="000000"/>
                </a:solidFill>
                <a:latin typeface="Arial" panose="020B0604020202020204" pitchFamily="34" charset="0"/>
              </a:rPr>
              <a:t>Module</a:t>
            </a:r>
            <a:r>
              <a:rPr lang="en-AU" sz="1200" b="1" u="none" strike="noStrike">
                <a:solidFill>
                  <a:srgbClr val="000000"/>
                </a:solidFill>
                <a:latin typeface="Arial" panose="020B0604020202020204" pitchFamily="34" charset="0"/>
              </a:rPr>
              <a:t> </a:t>
            </a:r>
            <a:r>
              <a:rPr lang="en-AU" sz="1200" b="1">
                <a:solidFill>
                  <a:srgbClr val="000000"/>
                </a:solidFill>
                <a:latin typeface="Arial" panose="020B0604020202020204" pitchFamily="34" charset="0"/>
              </a:rPr>
              <a:t>3</a:t>
            </a:r>
            <a:r>
              <a:rPr lang="en-AU" sz="1200" u="none" strike="noStrike">
                <a:solidFill>
                  <a:srgbClr val="000000"/>
                </a:solidFill>
                <a:latin typeface="Arial" panose="020B0604020202020204" pitchFamily="34" charset="0"/>
              </a:rPr>
              <a:t>: Training</a:t>
            </a:r>
          </a:p>
          <a:p>
            <a:pPr marL="228600" marR="0" indent="-228600" algn="l" rtl="0">
              <a:spcAft>
                <a:spcPts val="1200"/>
              </a:spcAft>
              <a:buFont typeface="Arial" panose="020B0604020202020204" pitchFamily="34" charset="0"/>
              <a:buChar char="•"/>
            </a:pPr>
            <a:r>
              <a:rPr lang="en-AU" sz="1200" b="1">
                <a:solidFill>
                  <a:srgbClr val="000000"/>
                </a:solidFill>
                <a:latin typeface="Arial" panose="020B0604020202020204" pitchFamily="34" charset="0"/>
              </a:rPr>
              <a:t>Module 4</a:t>
            </a:r>
            <a:r>
              <a:rPr lang="en-AU" sz="1200" u="none" strike="noStrike">
                <a:solidFill>
                  <a:srgbClr val="000000"/>
                </a:solidFill>
                <a:latin typeface="Arial" panose="020B0604020202020204" pitchFamily="34" charset="0"/>
              </a:rPr>
              <a:t>: Front-of-house</a:t>
            </a:r>
          </a:p>
          <a:p>
            <a:pPr marL="228600" marR="0" indent="-228600" algn="l" rtl="0">
              <a:spcAft>
                <a:spcPts val="1200"/>
              </a:spcAft>
              <a:buFont typeface="Arial" panose="020B0604020202020204" pitchFamily="34" charset="0"/>
              <a:buChar char="•"/>
            </a:pPr>
            <a:r>
              <a:rPr lang="en-AU" sz="1200" b="1">
                <a:solidFill>
                  <a:srgbClr val="000000"/>
                </a:solidFill>
                <a:latin typeface="Arial" panose="020B0604020202020204" pitchFamily="34" charset="0"/>
              </a:rPr>
              <a:t>Module 5</a:t>
            </a:r>
            <a:r>
              <a:rPr lang="en-AU" sz="1200" u="none" strike="noStrike">
                <a:solidFill>
                  <a:srgbClr val="000000"/>
                </a:solidFill>
                <a:latin typeface="Arial" panose="020B0604020202020204" pitchFamily="34" charset="0"/>
              </a:rPr>
              <a:t>: Suppliers</a:t>
            </a:r>
          </a:p>
          <a:p>
            <a:pPr marL="228600" marR="0" indent="-228600" algn="l" rtl="0">
              <a:spcAft>
                <a:spcPts val="1200"/>
              </a:spcAft>
              <a:buFont typeface="Arial" panose="020B0604020202020204" pitchFamily="34" charset="0"/>
              <a:buChar char="•"/>
            </a:pPr>
            <a:r>
              <a:rPr lang="en-AU" sz="1200" b="1">
                <a:solidFill>
                  <a:srgbClr val="000000"/>
                </a:solidFill>
                <a:latin typeface="Arial" panose="020B0604020202020204" pitchFamily="34" charset="0"/>
              </a:rPr>
              <a:t>Module 6</a:t>
            </a:r>
            <a:r>
              <a:rPr lang="en-AU" sz="1200" u="none" strike="noStrike">
                <a:solidFill>
                  <a:srgbClr val="000000"/>
                </a:solidFill>
                <a:latin typeface="Arial" panose="020B0604020202020204" pitchFamily="34" charset="0"/>
              </a:rPr>
              <a:t>: Storage</a:t>
            </a:r>
          </a:p>
          <a:p>
            <a:pPr marL="228600" indent="-228600">
              <a:spcAft>
                <a:spcPts val="1200"/>
              </a:spcAft>
              <a:buFont typeface="Arial" panose="020B0604020202020204" pitchFamily="34" charset="0"/>
              <a:buChar char="•"/>
            </a:pPr>
            <a:r>
              <a:rPr lang="en-AU" sz="1200" b="1">
                <a:solidFill>
                  <a:srgbClr val="000000"/>
                </a:solidFill>
                <a:latin typeface="Arial" panose="020B0604020202020204" pitchFamily="34" charset="0"/>
              </a:rPr>
              <a:t>Module 7</a:t>
            </a:r>
            <a:r>
              <a:rPr lang="en-AU" sz="1200">
                <a:solidFill>
                  <a:srgbClr val="000000"/>
                </a:solidFill>
                <a:latin typeface="Arial" panose="020B0604020202020204" pitchFamily="34" charset="0"/>
              </a:rPr>
              <a:t>: Preparing, handling and serving</a:t>
            </a:r>
          </a:p>
          <a:p>
            <a:pPr marL="228600" marR="0" indent="-228600" algn="l" rtl="0">
              <a:spcAft>
                <a:spcPts val="1200"/>
              </a:spcAft>
              <a:buFont typeface="Arial" panose="020B0604020202020204" pitchFamily="34" charset="0"/>
              <a:buChar char="•"/>
            </a:pPr>
            <a:r>
              <a:rPr lang="en-AU" sz="1200" b="1">
                <a:solidFill>
                  <a:srgbClr val="000000"/>
                </a:solidFill>
                <a:latin typeface="Arial" panose="020B0604020202020204" pitchFamily="34" charset="0"/>
              </a:rPr>
              <a:t>Module 8</a:t>
            </a:r>
            <a:r>
              <a:rPr lang="en-AU" sz="1200" u="none" strike="noStrike">
                <a:solidFill>
                  <a:srgbClr val="000000"/>
                </a:solidFill>
                <a:latin typeface="Arial" panose="020B0604020202020204" pitchFamily="34" charset="0"/>
              </a:rPr>
              <a:t>: Labelling</a:t>
            </a:r>
          </a:p>
          <a:p>
            <a:pPr marL="228600" marR="0" indent="-228600" algn="l" rtl="0">
              <a:spcAft>
                <a:spcPts val="1200"/>
              </a:spcAft>
              <a:buFont typeface="+mj-lt"/>
              <a:buAutoNum type="arabicPeriod"/>
            </a:pPr>
            <a:endParaRPr lang="en-US" sz="1200" u="none" strike="noStrike">
              <a:solidFill>
                <a:srgbClr val="000000"/>
              </a:solidFill>
              <a:latin typeface="Arial" panose="020B0604020202020204" pitchFamily="34" charset="0"/>
            </a:endParaRPr>
          </a:p>
          <a:p>
            <a:pPr marR="0" algn="l" rtl="0">
              <a:spcAft>
                <a:spcPts val="1200"/>
              </a:spcAft>
            </a:pPr>
            <a:endParaRPr lang="en-US" sz="1200" u="none" strike="noStrike">
              <a:solidFill>
                <a:srgbClr val="000000"/>
              </a:solidFill>
              <a:latin typeface="Arial" panose="020B0604020202020204" pitchFamily="34" charset="0"/>
            </a:endParaRPr>
          </a:p>
        </p:txBody>
      </p:sp>
      <p:pic>
        <p:nvPicPr>
          <p:cNvPr id="9" name="Picture 8">
            <a:extLst>
              <a:ext uri="{FF2B5EF4-FFF2-40B4-BE49-F238E27FC236}">
                <a16:creationId xmlns:a16="http://schemas.microsoft.com/office/drawing/2014/main" id="{56CA900C-51D1-1E7B-7640-DA8E3503D961}"/>
              </a:ext>
            </a:extLst>
          </p:cNvPr>
          <p:cNvPicPr>
            <a:picLocks noChangeAspect="1"/>
          </p:cNvPicPr>
          <p:nvPr/>
        </p:nvPicPr>
        <p:blipFill>
          <a:blip r:embed="rId2">
            <a:extLst>
              <a:ext uri="{28A0092B-C50C-407E-A947-70E740481C1C}">
                <a14:useLocalDpi xmlns:a14="http://schemas.microsoft.com/office/drawing/2010/main" val="0"/>
              </a:ext>
            </a:extLst>
          </a:blip>
          <a:srcRect l="16725" r="16725"/>
          <a:stretch/>
        </p:blipFill>
        <p:spPr>
          <a:xfrm>
            <a:off x="500345" y="1475172"/>
            <a:ext cx="4620296" cy="4280468"/>
          </a:xfrm>
          <a:prstGeom prst="rect">
            <a:avLst/>
          </a:prstGeom>
        </p:spPr>
      </p:pic>
    </p:spTree>
    <p:extLst>
      <p:ext uri="{BB962C8B-B14F-4D97-AF65-F5344CB8AC3E}">
        <p14:creationId xmlns:p14="http://schemas.microsoft.com/office/powerpoint/2010/main" val="343520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970AD0-2A7D-688A-C1D0-28375558C04E}"/>
              </a:ext>
            </a:extLst>
          </p:cNvPr>
          <p:cNvSpPr>
            <a:spLocks noGrp="1"/>
          </p:cNvSpPr>
          <p:nvPr>
            <p:ph type="ftr" sz="quarter" idx="11"/>
          </p:nvPr>
        </p:nvSpPr>
        <p:spPr>
          <a:xfrm>
            <a:off x="211185" y="6356350"/>
            <a:ext cx="4503427" cy="365125"/>
          </a:xfrm>
        </p:spPr>
        <p:txBody>
          <a:bodyPr/>
          <a:lstStyle/>
          <a:p>
            <a:r>
              <a:rPr lang="en-AU"/>
              <a:t>City of Port Phillip: Module 2 - Management</a:t>
            </a:r>
          </a:p>
        </p:txBody>
      </p:sp>
      <p:sp>
        <p:nvSpPr>
          <p:cNvPr id="4" name="TextBox 3">
            <a:extLst>
              <a:ext uri="{FF2B5EF4-FFF2-40B4-BE49-F238E27FC236}">
                <a16:creationId xmlns:a16="http://schemas.microsoft.com/office/drawing/2014/main" id="{2621C44B-063B-762A-4E0C-E5212978D78A}"/>
              </a:ext>
            </a:extLst>
          </p:cNvPr>
          <p:cNvSpPr txBox="1"/>
          <p:nvPr/>
        </p:nvSpPr>
        <p:spPr>
          <a:xfrm>
            <a:off x="524423" y="1321035"/>
            <a:ext cx="8095151" cy="585024"/>
          </a:xfrm>
          <a:prstGeom prst="rect">
            <a:avLst/>
          </a:prstGeom>
          <a:noFill/>
        </p:spPr>
        <p:txBody>
          <a:bodyPr wrap="square" lIns="0" tIns="0" rIns="0" bIns="0" numCol="1" spcCol="360000" rtlCol="0">
            <a:noAutofit/>
          </a:bodyPr>
          <a:lstStyle/>
          <a:p>
            <a:pPr>
              <a:spcAft>
                <a:spcPts val="1200"/>
              </a:spcAft>
            </a:pPr>
            <a:r>
              <a:rPr lang="en-AU" sz="1200">
                <a:solidFill>
                  <a:srgbClr val="000000"/>
                </a:solidFill>
                <a:latin typeface="Arial" panose="020B0604020202020204" pitchFamily="34" charset="0"/>
              </a:rPr>
              <a:t>Food businesses have a legal obligation to provide information to consumers about the allergens that are in their foods. </a:t>
            </a:r>
          </a:p>
          <a:p>
            <a:pPr>
              <a:spcAft>
                <a:spcPts val="1200"/>
              </a:spcAft>
            </a:pPr>
            <a:r>
              <a:rPr lang="en-AU" sz="1200">
                <a:solidFill>
                  <a:srgbClr val="000000"/>
                </a:solidFill>
                <a:latin typeface="Arial" panose="020B0604020202020204" pitchFamily="34" charset="0"/>
              </a:rPr>
              <a:t>By law you and your staff need to know whether your food includes any of the following </a:t>
            </a:r>
            <a:r>
              <a:rPr lang="en-AU" sz="1200" b="1">
                <a:solidFill>
                  <a:srgbClr val="000000"/>
                </a:solidFill>
                <a:latin typeface="Arial" panose="020B0604020202020204" pitchFamily="34" charset="0"/>
              </a:rPr>
              <a:t>23 allergens or their products</a:t>
            </a:r>
            <a:r>
              <a:rPr lang="en-AU" sz="1200">
                <a:solidFill>
                  <a:srgbClr val="000000"/>
                </a:solidFill>
                <a:latin typeface="Arial" panose="020B0604020202020204" pitchFamily="34" charset="0"/>
              </a:rPr>
              <a:t>:</a:t>
            </a:r>
          </a:p>
          <a:p>
            <a:pPr>
              <a:spcAft>
                <a:spcPts val="1200"/>
              </a:spcAft>
            </a:pPr>
            <a:endParaRPr lang="en-US" sz="1200" u="none" strike="noStrike">
              <a:solidFill>
                <a:srgbClr val="000000"/>
              </a:solidFill>
              <a:latin typeface="Arial" panose="020B0604020202020204" pitchFamily="34" charset="0"/>
            </a:endParaRPr>
          </a:p>
          <a:p>
            <a:pPr marR="0" algn="l" rtl="0">
              <a:spcAft>
                <a:spcPts val="1200"/>
              </a:spcAft>
            </a:pPr>
            <a:endParaRPr lang="en-US" sz="1200" u="none" strike="noStrike">
              <a:solidFill>
                <a:srgbClr val="000000"/>
              </a:solidFill>
              <a:latin typeface="Arial" panose="020B0604020202020204" pitchFamily="34" charset="0"/>
            </a:endParaRPr>
          </a:p>
        </p:txBody>
      </p:sp>
      <p:sp>
        <p:nvSpPr>
          <p:cNvPr id="5" name="TextBox 4">
            <a:extLst>
              <a:ext uri="{FF2B5EF4-FFF2-40B4-BE49-F238E27FC236}">
                <a16:creationId xmlns:a16="http://schemas.microsoft.com/office/drawing/2014/main" id="{25B4D534-09FB-10DE-2695-1ADB7842C031}"/>
              </a:ext>
            </a:extLst>
          </p:cNvPr>
          <p:cNvSpPr txBox="1"/>
          <p:nvPr/>
        </p:nvSpPr>
        <p:spPr>
          <a:xfrm>
            <a:off x="428064" y="0"/>
            <a:ext cx="8287871" cy="775189"/>
          </a:xfrm>
          <a:prstGeom prst="rect">
            <a:avLst/>
          </a:prstGeom>
          <a:noFill/>
        </p:spPr>
        <p:txBody>
          <a:bodyPr wrap="square" lIns="0" tIns="0" rIns="0" bIns="0" rtlCol="0" anchor="b" anchorCtr="0">
            <a:noAutofit/>
          </a:bodyPr>
          <a:lstStyle/>
          <a:p>
            <a:pPr algn="ctr"/>
            <a:r>
              <a:rPr lang="en-US" sz="2400">
                <a:solidFill>
                  <a:schemeClr val="bg1"/>
                </a:solidFill>
              </a:rPr>
              <a:t>Getting to know your business' allergens</a:t>
            </a:r>
            <a:endParaRPr lang="en-AU" sz="2400">
              <a:solidFill>
                <a:schemeClr val="bg1"/>
              </a:solidFill>
            </a:endParaRPr>
          </a:p>
        </p:txBody>
      </p:sp>
      <p:sp>
        <p:nvSpPr>
          <p:cNvPr id="9" name="TextBox 8">
            <a:extLst>
              <a:ext uri="{FF2B5EF4-FFF2-40B4-BE49-F238E27FC236}">
                <a16:creationId xmlns:a16="http://schemas.microsoft.com/office/drawing/2014/main" id="{E05FC71F-E879-44DE-3609-AC854D97732A}"/>
              </a:ext>
            </a:extLst>
          </p:cNvPr>
          <p:cNvSpPr txBox="1"/>
          <p:nvPr/>
        </p:nvSpPr>
        <p:spPr>
          <a:xfrm>
            <a:off x="751585" y="3393361"/>
            <a:ext cx="1083497" cy="976360"/>
          </a:xfrm>
          <a:prstGeom prst="rect">
            <a:avLst/>
          </a:prstGeom>
          <a:noFill/>
        </p:spPr>
        <p:txBody>
          <a:bodyPr wrap="square" lIns="0" tIns="0" rIns="0" bIns="0" numCol="1" spcCol="360000" rtlCol="0">
            <a:noAutofit/>
          </a:bodyPr>
          <a:lstStyle/>
          <a:p>
            <a:pPr algn="ctr">
              <a:spcAft>
                <a:spcPts val="1200"/>
              </a:spcAft>
            </a:pPr>
            <a:r>
              <a:rPr lang="en-AU" sz="1000">
                <a:solidFill>
                  <a:srgbClr val="000000"/>
                </a:solidFill>
                <a:latin typeface="Arial" panose="020B0604020202020204" pitchFamily="34" charset="0"/>
              </a:rPr>
              <a:t>Wheat</a:t>
            </a:r>
            <a:endParaRPr lang="en-US" sz="1200" u="none" strike="noStrike">
              <a:solidFill>
                <a:srgbClr val="000000"/>
              </a:solidFill>
              <a:latin typeface="Arial" panose="020B0604020202020204" pitchFamily="34" charset="0"/>
            </a:endParaRPr>
          </a:p>
          <a:p>
            <a:pPr marR="0" algn="l" rtl="0">
              <a:spcAft>
                <a:spcPts val="1200"/>
              </a:spcAft>
            </a:pPr>
            <a:endParaRPr lang="en-US" sz="1200" u="none" strike="noStrike">
              <a:solidFill>
                <a:srgbClr val="000000"/>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256D5742-2E6A-F183-7DDA-0610C44CB4DB}"/>
              </a:ext>
            </a:extLst>
          </p:cNvPr>
          <p:cNvSpPr/>
          <p:nvPr/>
        </p:nvSpPr>
        <p:spPr>
          <a:xfrm>
            <a:off x="832052" y="2432150"/>
            <a:ext cx="922564" cy="880844"/>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Rounded Corners 18">
            <a:extLst>
              <a:ext uri="{FF2B5EF4-FFF2-40B4-BE49-F238E27FC236}">
                <a16:creationId xmlns:a16="http://schemas.microsoft.com/office/drawing/2014/main" id="{19E3EED8-1491-5225-0507-05EAB1E37957}"/>
              </a:ext>
            </a:extLst>
          </p:cNvPr>
          <p:cNvSpPr/>
          <p:nvPr/>
        </p:nvSpPr>
        <p:spPr>
          <a:xfrm>
            <a:off x="3376484" y="2430284"/>
            <a:ext cx="922564" cy="880844"/>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Rounded Corners 19">
            <a:extLst>
              <a:ext uri="{FF2B5EF4-FFF2-40B4-BE49-F238E27FC236}">
                <a16:creationId xmlns:a16="http://schemas.microsoft.com/office/drawing/2014/main" id="{9CDA09F3-12E8-B80E-E0E3-59DF81D5EA26}"/>
              </a:ext>
            </a:extLst>
          </p:cNvPr>
          <p:cNvSpPr/>
          <p:nvPr/>
        </p:nvSpPr>
        <p:spPr>
          <a:xfrm>
            <a:off x="5929534" y="2434934"/>
            <a:ext cx="922564" cy="880844"/>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Rounded Corners 20">
            <a:extLst>
              <a:ext uri="{FF2B5EF4-FFF2-40B4-BE49-F238E27FC236}">
                <a16:creationId xmlns:a16="http://schemas.microsoft.com/office/drawing/2014/main" id="{D058275D-B05B-DF99-A015-45A14777378E}"/>
              </a:ext>
            </a:extLst>
          </p:cNvPr>
          <p:cNvSpPr/>
          <p:nvPr/>
        </p:nvSpPr>
        <p:spPr>
          <a:xfrm>
            <a:off x="2104268" y="2430284"/>
            <a:ext cx="922564" cy="880844"/>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Rounded Corners 21">
            <a:extLst>
              <a:ext uri="{FF2B5EF4-FFF2-40B4-BE49-F238E27FC236}">
                <a16:creationId xmlns:a16="http://schemas.microsoft.com/office/drawing/2014/main" id="{345AE3F2-4DB9-6F59-AE8B-FFEBD375F942}"/>
              </a:ext>
            </a:extLst>
          </p:cNvPr>
          <p:cNvSpPr/>
          <p:nvPr/>
        </p:nvSpPr>
        <p:spPr>
          <a:xfrm>
            <a:off x="7214677" y="2434934"/>
            <a:ext cx="922564" cy="880844"/>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Rounded Corners 22">
            <a:extLst>
              <a:ext uri="{FF2B5EF4-FFF2-40B4-BE49-F238E27FC236}">
                <a16:creationId xmlns:a16="http://schemas.microsoft.com/office/drawing/2014/main" id="{27F01C4C-EC5B-520C-CDE4-130A0CD40B69}"/>
              </a:ext>
            </a:extLst>
          </p:cNvPr>
          <p:cNvSpPr/>
          <p:nvPr/>
        </p:nvSpPr>
        <p:spPr>
          <a:xfrm>
            <a:off x="2104268" y="4118296"/>
            <a:ext cx="922564" cy="880844"/>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Rounded Corners 23">
            <a:extLst>
              <a:ext uri="{FF2B5EF4-FFF2-40B4-BE49-F238E27FC236}">
                <a16:creationId xmlns:a16="http://schemas.microsoft.com/office/drawing/2014/main" id="{FF86B25F-F3CB-A251-E092-B9372E5BF374}"/>
              </a:ext>
            </a:extLst>
          </p:cNvPr>
          <p:cNvSpPr/>
          <p:nvPr/>
        </p:nvSpPr>
        <p:spPr>
          <a:xfrm>
            <a:off x="5928204" y="4118296"/>
            <a:ext cx="922564" cy="880844"/>
          </a:xfrm>
          <a:prstGeom prst="round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Rounded Corners 24">
            <a:extLst>
              <a:ext uri="{FF2B5EF4-FFF2-40B4-BE49-F238E27FC236}">
                <a16:creationId xmlns:a16="http://schemas.microsoft.com/office/drawing/2014/main" id="{F279658E-884C-D224-C604-D272286FB512}"/>
              </a:ext>
            </a:extLst>
          </p:cNvPr>
          <p:cNvSpPr/>
          <p:nvPr/>
        </p:nvSpPr>
        <p:spPr>
          <a:xfrm>
            <a:off x="4664246" y="4118296"/>
            <a:ext cx="922564" cy="880844"/>
          </a:xfrm>
          <a:prstGeom prst="roundRect">
            <a:avLst/>
          </a:prstGeom>
          <a:blipFill dpi="0" rotWithShape="1">
            <a:blip r:embed="rId9">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Rounded Corners 25">
            <a:extLst>
              <a:ext uri="{FF2B5EF4-FFF2-40B4-BE49-F238E27FC236}">
                <a16:creationId xmlns:a16="http://schemas.microsoft.com/office/drawing/2014/main" id="{9B80F237-6F32-5652-2310-D1974EC44421}"/>
              </a:ext>
            </a:extLst>
          </p:cNvPr>
          <p:cNvSpPr/>
          <p:nvPr/>
        </p:nvSpPr>
        <p:spPr>
          <a:xfrm>
            <a:off x="3375154" y="4118296"/>
            <a:ext cx="922564" cy="880844"/>
          </a:xfrm>
          <a:prstGeom prst="roundRect">
            <a:avLst/>
          </a:prstGeom>
          <a:blipFill dpi="0" rotWithShape="1">
            <a:blip r:embed="rId10">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Rounded Corners 27">
            <a:extLst>
              <a:ext uri="{FF2B5EF4-FFF2-40B4-BE49-F238E27FC236}">
                <a16:creationId xmlns:a16="http://schemas.microsoft.com/office/drawing/2014/main" id="{CFC97015-846A-41B4-C02D-7A76DBEB327C}"/>
              </a:ext>
            </a:extLst>
          </p:cNvPr>
          <p:cNvSpPr/>
          <p:nvPr/>
        </p:nvSpPr>
        <p:spPr>
          <a:xfrm>
            <a:off x="832050" y="4118911"/>
            <a:ext cx="922564" cy="880844"/>
          </a:xfrm>
          <a:prstGeom prst="roundRect">
            <a:avLst/>
          </a:prstGeom>
          <a:blipFill dpi="0" rotWithShape="1">
            <a:blip r:embed="rId11">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Box 29">
            <a:extLst>
              <a:ext uri="{FF2B5EF4-FFF2-40B4-BE49-F238E27FC236}">
                <a16:creationId xmlns:a16="http://schemas.microsoft.com/office/drawing/2014/main" id="{A45A5655-4B7C-D4AD-3DC8-CBBE9D90444A}"/>
              </a:ext>
            </a:extLst>
          </p:cNvPr>
          <p:cNvSpPr txBox="1"/>
          <p:nvPr/>
        </p:nvSpPr>
        <p:spPr>
          <a:xfrm>
            <a:off x="3301815" y="3391526"/>
            <a:ext cx="1083497" cy="976360"/>
          </a:xfrm>
          <a:prstGeom prst="rect">
            <a:avLst/>
          </a:prstGeom>
          <a:noFill/>
        </p:spPr>
        <p:txBody>
          <a:bodyPr wrap="square" lIns="0" tIns="0" rIns="0" bIns="0" numCol="1" spcCol="360000" rtlCol="0">
            <a:noAutofit/>
          </a:bodyPr>
          <a:lstStyle/>
          <a:p>
            <a:pPr marR="0" algn="ctr" rtl="0">
              <a:spcAft>
                <a:spcPts val="1200"/>
              </a:spcAft>
            </a:pPr>
            <a:r>
              <a:rPr lang="en-US" sz="1000" u="none" strike="noStrike">
                <a:solidFill>
                  <a:srgbClr val="000000"/>
                </a:solidFill>
                <a:latin typeface="Arial" panose="020B0604020202020204" pitchFamily="34" charset="0"/>
              </a:rPr>
              <a:t>Crustaceans</a:t>
            </a:r>
            <a:r>
              <a:rPr lang="en-US" sz="1200" u="none" strike="noStrike">
                <a:solidFill>
                  <a:srgbClr val="000000"/>
                </a:solidFill>
                <a:latin typeface="Arial" panose="020B0604020202020204" pitchFamily="34" charset="0"/>
              </a:rPr>
              <a:t> </a:t>
            </a:r>
          </a:p>
        </p:txBody>
      </p:sp>
      <p:sp>
        <p:nvSpPr>
          <p:cNvPr id="31" name="TextBox 30">
            <a:extLst>
              <a:ext uri="{FF2B5EF4-FFF2-40B4-BE49-F238E27FC236}">
                <a16:creationId xmlns:a16="http://schemas.microsoft.com/office/drawing/2014/main" id="{76C255EF-1948-67EB-5609-B415B018326D}"/>
              </a:ext>
            </a:extLst>
          </p:cNvPr>
          <p:cNvSpPr txBox="1"/>
          <p:nvPr/>
        </p:nvSpPr>
        <p:spPr>
          <a:xfrm>
            <a:off x="5861149" y="3397770"/>
            <a:ext cx="1083497" cy="976360"/>
          </a:xfrm>
          <a:prstGeom prst="rect">
            <a:avLst/>
          </a:prstGeom>
          <a:noFill/>
        </p:spPr>
        <p:txBody>
          <a:bodyPr wrap="square" lIns="0" tIns="0" rIns="0" bIns="0" numCol="1" spcCol="360000" rtlCol="0">
            <a:noAutofit/>
          </a:bodyPr>
          <a:lstStyle/>
          <a:p>
            <a:pPr marR="0" algn="ctr" rtl="0">
              <a:spcAft>
                <a:spcPts val="1200"/>
              </a:spcAft>
            </a:pPr>
            <a:r>
              <a:rPr lang="en-US" sz="1000">
                <a:solidFill>
                  <a:srgbClr val="000000"/>
                </a:solidFill>
                <a:latin typeface="Arial" panose="020B0604020202020204" pitchFamily="34" charset="0"/>
              </a:rPr>
              <a:t>Egg</a:t>
            </a:r>
            <a:r>
              <a:rPr lang="en-US" sz="1000" u="none" strike="noStrike">
                <a:solidFill>
                  <a:srgbClr val="000000"/>
                </a:solidFill>
                <a:latin typeface="Arial" panose="020B0604020202020204" pitchFamily="34" charset="0"/>
              </a:rPr>
              <a:t>s</a:t>
            </a:r>
            <a:r>
              <a:rPr lang="en-US" sz="1200" u="none" strike="noStrike">
                <a:solidFill>
                  <a:srgbClr val="000000"/>
                </a:solidFill>
                <a:latin typeface="Arial" panose="020B0604020202020204" pitchFamily="34" charset="0"/>
              </a:rPr>
              <a:t> </a:t>
            </a:r>
          </a:p>
        </p:txBody>
      </p:sp>
      <p:sp>
        <p:nvSpPr>
          <p:cNvPr id="32" name="TextBox 31">
            <a:extLst>
              <a:ext uri="{FF2B5EF4-FFF2-40B4-BE49-F238E27FC236}">
                <a16:creationId xmlns:a16="http://schemas.microsoft.com/office/drawing/2014/main" id="{A6171474-2C89-0E88-D142-0BA961E3EBAE}"/>
              </a:ext>
            </a:extLst>
          </p:cNvPr>
          <p:cNvSpPr txBox="1"/>
          <p:nvPr/>
        </p:nvSpPr>
        <p:spPr>
          <a:xfrm>
            <a:off x="2033749" y="3393361"/>
            <a:ext cx="1083497" cy="976360"/>
          </a:xfrm>
          <a:prstGeom prst="rect">
            <a:avLst/>
          </a:prstGeom>
          <a:noFill/>
        </p:spPr>
        <p:txBody>
          <a:bodyPr wrap="square" lIns="0" tIns="0" rIns="0" bIns="0" numCol="1" spcCol="360000" rtlCol="0">
            <a:noAutofit/>
          </a:bodyPr>
          <a:lstStyle/>
          <a:p>
            <a:pPr marR="0" algn="ctr" rtl="0">
              <a:spcAft>
                <a:spcPts val="1200"/>
              </a:spcAft>
            </a:pPr>
            <a:r>
              <a:rPr lang="en-US" sz="1000">
                <a:solidFill>
                  <a:srgbClr val="000000"/>
                </a:solidFill>
                <a:latin typeface="Arial" panose="020B0604020202020204" pitchFamily="34" charset="0"/>
              </a:rPr>
              <a:t>Fish</a:t>
            </a:r>
            <a:r>
              <a:rPr lang="en-US" sz="1200" u="none" strike="noStrike">
                <a:solidFill>
                  <a:srgbClr val="000000"/>
                </a:solidFill>
                <a:latin typeface="Arial" panose="020B0604020202020204" pitchFamily="34" charset="0"/>
              </a:rPr>
              <a:t> </a:t>
            </a:r>
          </a:p>
        </p:txBody>
      </p:sp>
      <p:sp>
        <p:nvSpPr>
          <p:cNvPr id="33" name="TextBox 32">
            <a:extLst>
              <a:ext uri="{FF2B5EF4-FFF2-40B4-BE49-F238E27FC236}">
                <a16:creationId xmlns:a16="http://schemas.microsoft.com/office/drawing/2014/main" id="{68900BF2-A0A8-2256-CD7C-5C57A0F7ADAF}"/>
              </a:ext>
            </a:extLst>
          </p:cNvPr>
          <p:cNvSpPr txBox="1"/>
          <p:nvPr/>
        </p:nvSpPr>
        <p:spPr>
          <a:xfrm>
            <a:off x="7138519" y="3399654"/>
            <a:ext cx="1083497" cy="976360"/>
          </a:xfrm>
          <a:prstGeom prst="rect">
            <a:avLst/>
          </a:prstGeom>
          <a:noFill/>
        </p:spPr>
        <p:txBody>
          <a:bodyPr wrap="square" lIns="0" tIns="0" rIns="0" bIns="0" numCol="1" spcCol="360000" rtlCol="0">
            <a:noAutofit/>
          </a:bodyPr>
          <a:lstStyle/>
          <a:p>
            <a:pPr marR="0" algn="ctr" rtl="0">
              <a:spcAft>
                <a:spcPts val="1200"/>
              </a:spcAft>
            </a:pPr>
            <a:r>
              <a:rPr lang="en-US" sz="1000">
                <a:solidFill>
                  <a:srgbClr val="000000"/>
                </a:solidFill>
                <a:latin typeface="Arial" panose="020B0604020202020204" pitchFamily="34" charset="0"/>
              </a:rPr>
              <a:t>Milk</a:t>
            </a:r>
            <a:r>
              <a:rPr lang="en-US" sz="1200" u="none" strike="noStrike">
                <a:solidFill>
                  <a:srgbClr val="000000"/>
                </a:solidFill>
                <a:latin typeface="Arial" panose="020B0604020202020204" pitchFamily="34" charset="0"/>
              </a:rPr>
              <a:t> </a:t>
            </a:r>
          </a:p>
        </p:txBody>
      </p:sp>
      <p:sp>
        <p:nvSpPr>
          <p:cNvPr id="6" name="Rectangle: Rounded Corners 5">
            <a:extLst>
              <a:ext uri="{FF2B5EF4-FFF2-40B4-BE49-F238E27FC236}">
                <a16:creationId xmlns:a16="http://schemas.microsoft.com/office/drawing/2014/main" id="{5B33ECF6-901A-CA45-B5D9-483995747AB9}"/>
              </a:ext>
            </a:extLst>
          </p:cNvPr>
          <p:cNvSpPr/>
          <p:nvPr/>
        </p:nvSpPr>
        <p:spPr>
          <a:xfrm>
            <a:off x="4661627" y="2427828"/>
            <a:ext cx="922564" cy="880844"/>
          </a:xfrm>
          <a:prstGeom prst="roundRect">
            <a:avLst/>
          </a:prstGeom>
          <a:blipFill dpi="0" rotWithShape="1">
            <a:blip r:embed="rId1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00380A84-9AF0-7585-9F65-078ECD0C1FB1}"/>
              </a:ext>
            </a:extLst>
          </p:cNvPr>
          <p:cNvSpPr txBox="1"/>
          <p:nvPr/>
        </p:nvSpPr>
        <p:spPr>
          <a:xfrm>
            <a:off x="4583780" y="3399654"/>
            <a:ext cx="1083497" cy="976360"/>
          </a:xfrm>
          <a:prstGeom prst="rect">
            <a:avLst/>
          </a:prstGeom>
          <a:noFill/>
        </p:spPr>
        <p:txBody>
          <a:bodyPr wrap="square" lIns="0" tIns="0" rIns="0" bIns="0" numCol="1" spcCol="360000" rtlCol="0">
            <a:noAutofit/>
          </a:bodyPr>
          <a:lstStyle/>
          <a:p>
            <a:pPr marR="0" algn="ctr" rtl="0">
              <a:spcAft>
                <a:spcPts val="1200"/>
              </a:spcAft>
            </a:pPr>
            <a:r>
              <a:rPr lang="en-US" sz="1000" err="1">
                <a:solidFill>
                  <a:srgbClr val="000000"/>
                </a:solidFill>
                <a:latin typeface="Arial" panose="020B0604020202020204" pitchFamily="34" charset="0"/>
              </a:rPr>
              <a:t>Mollusc</a:t>
            </a:r>
            <a:r>
              <a:rPr lang="en-US" sz="1200" u="none" strike="noStrike">
                <a:solidFill>
                  <a:srgbClr val="000000"/>
                </a:solidFill>
                <a:latin typeface="Arial" panose="020B0604020202020204" pitchFamily="34" charset="0"/>
              </a:rPr>
              <a:t> </a:t>
            </a:r>
          </a:p>
        </p:txBody>
      </p:sp>
      <p:sp>
        <p:nvSpPr>
          <p:cNvPr id="8" name="Rectangle: Rounded Corners 7">
            <a:extLst>
              <a:ext uri="{FF2B5EF4-FFF2-40B4-BE49-F238E27FC236}">
                <a16:creationId xmlns:a16="http://schemas.microsoft.com/office/drawing/2014/main" id="{D5E3B098-03FB-F9E2-A170-7479841856E3}"/>
              </a:ext>
            </a:extLst>
          </p:cNvPr>
          <p:cNvSpPr/>
          <p:nvPr/>
        </p:nvSpPr>
        <p:spPr>
          <a:xfrm>
            <a:off x="7214677" y="4138007"/>
            <a:ext cx="922564" cy="880844"/>
          </a:xfrm>
          <a:prstGeom prst="roundRect">
            <a:avLst/>
          </a:prstGeom>
          <a:blipFill dpi="0" rotWithShape="1">
            <a:blip r:embed="rId1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TextBox 42">
            <a:extLst>
              <a:ext uri="{FF2B5EF4-FFF2-40B4-BE49-F238E27FC236}">
                <a16:creationId xmlns:a16="http://schemas.microsoft.com/office/drawing/2014/main" id="{25934BFF-6DE2-0AB1-0A40-22ADF8CB1FAC}"/>
              </a:ext>
            </a:extLst>
          </p:cNvPr>
          <p:cNvSpPr txBox="1"/>
          <p:nvPr/>
        </p:nvSpPr>
        <p:spPr>
          <a:xfrm>
            <a:off x="746565" y="5137751"/>
            <a:ext cx="1083497" cy="976360"/>
          </a:xfrm>
          <a:prstGeom prst="rect">
            <a:avLst/>
          </a:prstGeom>
          <a:noFill/>
        </p:spPr>
        <p:txBody>
          <a:bodyPr wrap="square" lIns="0" tIns="0" rIns="0" bIns="0" numCol="1" spcCol="360000" rtlCol="0">
            <a:noAutofit/>
          </a:bodyPr>
          <a:lstStyle/>
          <a:p>
            <a:pPr algn="ctr">
              <a:spcAft>
                <a:spcPts val="1200"/>
              </a:spcAft>
            </a:pPr>
            <a:r>
              <a:rPr lang="en-AU" sz="1000">
                <a:solidFill>
                  <a:srgbClr val="000000"/>
                </a:solidFill>
                <a:latin typeface="Arial" panose="020B0604020202020204" pitchFamily="34" charset="0"/>
              </a:rPr>
              <a:t>Lupin</a:t>
            </a:r>
            <a:endParaRPr lang="en-US" sz="1200" u="none" strike="noStrike">
              <a:solidFill>
                <a:srgbClr val="000000"/>
              </a:solidFill>
              <a:latin typeface="Arial" panose="020B0604020202020204" pitchFamily="34" charset="0"/>
            </a:endParaRPr>
          </a:p>
          <a:p>
            <a:pPr marR="0" algn="l" rtl="0">
              <a:spcAft>
                <a:spcPts val="1200"/>
              </a:spcAft>
            </a:pPr>
            <a:endParaRPr lang="en-US" sz="1200" u="none" strike="noStrike">
              <a:solidFill>
                <a:srgbClr val="000000"/>
              </a:solidFill>
              <a:latin typeface="Arial" panose="020B0604020202020204" pitchFamily="34" charset="0"/>
            </a:endParaRPr>
          </a:p>
        </p:txBody>
      </p:sp>
      <p:sp>
        <p:nvSpPr>
          <p:cNvPr id="44" name="TextBox 43">
            <a:extLst>
              <a:ext uri="{FF2B5EF4-FFF2-40B4-BE49-F238E27FC236}">
                <a16:creationId xmlns:a16="http://schemas.microsoft.com/office/drawing/2014/main" id="{852A3859-7D27-7962-71E5-81D10287D490}"/>
              </a:ext>
            </a:extLst>
          </p:cNvPr>
          <p:cNvSpPr txBox="1"/>
          <p:nvPr/>
        </p:nvSpPr>
        <p:spPr>
          <a:xfrm>
            <a:off x="3296795" y="5135916"/>
            <a:ext cx="1083497" cy="976360"/>
          </a:xfrm>
          <a:prstGeom prst="rect">
            <a:avLst/>
          </a:prstGeom>
          <a:noFill/>
        </p:spPr>
        <p:txBody>
          <a:bodyPr wrap="square" lIns="0" tIns="0" rIns="0" bIns="0" numCol="1" spcCol="360000" rtlCol="0">
            <a:noAutofit/>
          </a:bodyPr>
          <a:lstStyle/>
          <a:p>
            <a:pPr marR="0" algn="ctr" rtl="0">
              <a:spcAft>
                <a:spcPts val="1200"/>
              </a:spcAft>
            </a:pPr>
            <a:r>
              <a:rPr lang="en-US" sz="1000" u="none" strike="noStrike">
                <a:solidFill>
                  <a:srgbClr val="000000"/>
                </a:solidFill>
                <a:latin typeface="Arial" panose="020B0604020202020204" pitchFamily="34" charset="0"/>
              </a:rPr>
              <a:t>Soy, soya, soybean</a:t>
            </a:r>
            <a:r>
              <a:rPr lang="en-US" sz="1200" u="none" strike="noStrike">
                <a:solidFill>
                  <a:srgbClr val="000000"/>
                </a:solidFill>
                <a:latin typeface="Arial" panose="020B0604020202020204" pitchFamily="34" charset="0"/>
              </a:rPr>
              <a:t> </a:t>
            </a:r>
          </a:p>
        </p:txBody>
      </p:sp>
      <p:sp>
        <p:nvSpPr>
          <p:cNvPr id="45" name="TextBox 44">
            <a:extLst>
              <a:ext uri="{FF2B5EF4-FFF2-40B4-BE49-F238E27FC236}">
                <a16:creationId xmlns:a16="http://schemas.microsoft.com/office/drawing/2014/main" id="{BE1BE779-C74A-35DA-3841-6329B6EB6152}"/>
              </a:ext>
            </a:extLst>
          </p:cNvPr>
          <p:cNvSpPr txBox="1"/>
          <p:nvPr/>
        </p:nvSpPr>
        <p:spPr>
          <a:xfrm>
            <a:off x="5856129" y="5142160"/>
            <a:ext cx="1083497" cy="976360"/>
          </a:xfrm>
          <a:prstGeom prst="rect">
            <a:avLst/>
          </a:prstGeom>
          <a:noFill/>
        </p:spPr>
        <p:txBody>
          <a:bodyPr wrap="square" lIns="0" tIns="0" rIns="0" bIns="0" numCol="1" spcCol="360000" rtlCol="0">
            <a:noAutofit/>
          </a:bodyPr>
          <a:lstStyle/>
          <a:p>
            <a:pPr marR="0" algn="ctr" rtl="0">
              <a:spcAft>
                <a:spcPts val="1200"/>
              </a:spcAft>
            </a:pPr>
            <a:r>
              <a:rPr lang="en-US" sz="1000">
                <a:solidFill>
                  <a:srgbClr val="000000"/>
                </a:solidFill>
                <a:latin typeface="Arial" panose="020B0604020202020204" pitchFamily="34" charset="0"/>
              </a:rPr>
              <a:t>Almond</a:t>
            </a:r>
            <a:r>
              <a:rPr lang="en-US" sz="1200" u="none" strike="noStrike">
                <a:solidFill>
                  <a:srgbClr val="000000"/>
                </a:solidFill>
                <a:latin typeface="Arial" panose="020B0604020202020204" pitchFamily="34" charset="0"/>
              </a:rPr>
              <a:t> </a:t>
            </a:r>
          </a:p>
        </p:txBody>
      </p:sp>
      <p:sp>
        <p:nvSpPr>
          <p:cNvPr id="46" name="TextBox 45">
            <a:extLst>
              <a:ext uri="{FF2B5EF4-FFF2-40B4-BE49-F238E27FC236}">
                <a16:creationId xmlns:a16="http://schemas.microsoft.com/office/drawing/2014/main" id="{F76E0998-8D9D-E156-7B6F-DC46799FB35F}"/>
              </a:ext>
            </a:extLst>
          </p:cNvPr>
          <p:cNvSpPr txBox="1"/>
          <p:nvPr/>
        </p:nvSpPr>
        <p:spPr>
          <a:xfrm>
            <a:off x="2028729" y="5137751"/>
            <a:ext cx="1083497" cy="976360"/>
          </a:xfrm>
          <a:prstGeom prst="rect">
            <a:avLst/>
          </a:prstGeom>
          <a:noFill/>
        </p:spPr>
        <p:txBody>
          <a:bodyPr wrap="square" lIns="0" tIns="0" rIns="0" bIns="0" numCol="1" spcCol="360000" rtlCol="0">
            <a:noAutofit/>
          </a:bodyPr>
          <a:lstStyle/>
          <a:p>
            <a:pPr marR="0" algn="ctr" rtl="0">
              <a:spcAft>
                <a:spcPts val="1200"/>
              </a:spcAft>
            </a:pPr>
            <a:r>
              <a:rPr lang="en-US" sz="1000">
                <a:solidFill>
                  <a:srgbClr val="000000"/>
                </a:solidFill>
                <a:latin typeface="Arial" panose="020B0604020202020204" pitchFamily="34" charset="0"/>
              </a:rPr>
              <a:t>peanut</a:t>
            </a:r>
            <a:endParaRPr lang="en-US" sz="1200" u="none" strike="noStrike">
              <a:solidFill>
                <a:srgbClr val="000000"/>
              </a:solidFill>
              <a:latin typeface="Arial" panose="020B0604020202020204" pitchFamily="34" charset="0"/>
            </a:endParaRPr>
          </a:p>
        </p:txBody>
      </p:sp>
      <p:sp>
        <p:nvSpPr>
          <p:cNvPr id="47" name="TextBox 46">
            <a:extLst>
              <a:ext uri="{FF2B5EF4-FFF2-40B4-BE49-F238E27FC236}">
                <a16:creationId xmlns:a16="http://schemas.microsoft.com/office/drawing/2014/main" id="{57E03F56-D685-76E9-F2EA-6CB58DCCC26E}"/>
              </a:ext>
            </a:extLst>
          </p:cNvPr>
          <p:cNvSpPr txBox="1"/>
          <p:nvPr/>
        </p:nvSpPr>
        <p:spPr>
          <a:xfrm>
            <a:off x="7133499" y="5144044"/>
            <a:ext cx="1083497" cy="976360"/>
          </a:xfrm>
          <a:prstGeom prst="rect">
            <a:avLst/>
          </a:prstGeom>
          <a:noFill/>
        </p:spPr>
        <p:txBody>
          <a:bodyPr wrap="square" lIns="0" tIns="0" rIns="0" bIns="0" numCol="1" spcCol="360000" rtlCol="0">
            <a:noAutofit/>
          </a:bodyPr>
          <a:lstStyle/>
          <a:p>
            <a:pPr marR="0" algn="ctr" rtl="0">
              <a:spcAft>
                <a:spcPts val="1200"/>
              </a:spcAft>
            </a:pPr>
            <a:r>
              <a:rPr lang="en-US" sz="1000">
                <a:solidFill>
                  <a:srgbClr val="000000"/>
                </a:solidFill>
                <a:latin typeface="Arial" panose="020B0604020202020204" pitchFamily="34" charset="0"/>
              </a:rPr>
              <a:t>Brazil nut</a:t>
            </a:r>
            <a:r>
              <a:rPr lang="en-US" sz="1200" u="none" strike="noStrike">
                <a:solidFill>
                  <a:srgbClr val="000000"/>
                </a:solidFill>
                <a:latin typeface="Arial" panose="020B0604020202020204" pitchFamily="34" charset="0"/>
              </a:rPr>
              <a:t> </a:t>
            </a:r>
          </a:p>
        </p:txBody>
      </p:sp>
      <p:sp>
        <p:nvSpPr>
          <p:cNvPr id="48" name="TextBox 47">
            <a:extLst>
              <a:ext uri="{FF2B5EF4-FFF2-40B4-BE49-F238E27FC236}">
                <a16:creationId xmlns:a16="http://schemas.microsoft.com/office/drawing/2014/main" id="{B5CFACCE-4D4E-A281-83E5-D4B5F4E89E27}"/>
              </a:ext>
            </a:extLst>
          </p:cNvPr>
          <p:cNvSpPr txBox="1"/>
          <p:nvPr/>
        </p:nvSpPr>
        <p:spPr>
          <a:xfrm>
            <a:off x="4578760" y="5144044"/>
            <a:ext cx="1083497" cy="976360"/>
          </a:xfrm>
          <a:prstGeom prst="rect">
            <a:avLst/>
          </a:prstGeom>
          <a:noFill/>
        </p:spPr>
        <p:txBody>
          <a:bodyPr wrap="square" lIns="0" tIns="0" rIns="0" bIns="0" numCol="1" spcCol="360000" rtlCol="0">
            <a:noAutofit/>
          </a:bodyPr>
          <a:lstStyle/>
          <a:p>
            <a:pPr marR="0" algn="ctr" rtl="0">
              <a:spcAft>
                <a:spcPts val="1200"/>
              </a:spcAft>
            </a:pPr>
            <a:r>
              <a:rPr lang="en-US" sz="1000">
                <a:solidFill>
                  <a:srgbClr val="000000"/>
                </a:solidFill>
                <a:latin typeface="Arial" panose="020B0604020202020204" pitchFamily="34" charset="0"/>
              </a:rPr>
              <a:t>Sesame</a:t>
            </a:r>
            <a:r>
              <a:rPr lang="en-US" sz="1200" u="none" strike="noStrike">
                <a:solidFill>
                  <a:srgbClr val="000000"/>
                </a:solidFill>
                <a:latin typeface="Arial" panose="020B0604020202020204" pitchFamily="34" charset="0"/>
              </a:rPr>
              <a:t> </a:t>
            </a:r>
          </a:p>
        </p:txBody>
      </p:sp>
    </p:spTree>
    <p:extLst>
      <p:ext uri="{BB962C8B-B14F-4D97-AF65-F5344CB8AC3E}">
        <p14:creationId xmlns:p14="http://schemas.microsoft.com/office/powerpoint/2010/main" val="17871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anim calcmode="lin" valueType="num">
                                      <p:cBhvr>
                                        <p:cTn id="60" dur="1000" fill="hold"/>
                                        <p:tgtEl>
                                          <p:spTgt spid="21"/>
                                        </p:tgtEl>
                                        <p:attrNameLst>
                                          <p:attrName>ppt_x</p:attrName>
                                        </p:attrNameLst>
                                      </p:cBhvr>
                                      <p:tavLst>
                                        <p:tav tm="0">
                                          <p:val>
                                            <p:strVal val="#ppt_x"/>
                                          </p:val>
                                        </p:tav>
                                        <p:tav tm="100000">
                                          <p:val>
                                            <p:strVal val="#ppt_x"/>
                                          </p:val>
                                        </p:tav>
                                      </p:tavLst>
                                    </p:anim>
                                    <p:anim calcmode="lin" valueType="num">
                                      <p:cBhvr>
                                        <p:cTn id="6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1000"/>
                                        <p:tgtEl>
                                          <p:spTgt spid="22"/>
                                        </p:tgtEl>
                                      </p:cBhvr>
                                    </p:animEffect>
                                    <p:anim calcmode="lin" valueType="num">
                                      <p:cBhvr>
                                        <p:cTn id="67" dur="1000" fill="hold"/>
                                        <p:tgtEl>
                                          <p:spTgt spid="22"/>
                                        </p:tgtEl>
                                        <p:attrNameLst>
                                          <p:attrName>ppt_x</p:attrName>
                                        </p:attrNameLst>
                                      </p:cBhvr>
                                      <p:tavLst>
                                        <p:tav tm="0">
                                          <p:val>
                                            <p:strVal val="#ppt_x"/>
                                          </p:val>
                                        </p:tav>
                                        <p:tav tm="100000">
                                          <p:val>
                                            <p:strVal val="#ppt_x"/>
                                          </p:val>
                                        </p:tav>
                                      </p:tavLst>
                                    </p:anim>
                                    <p:anim calcmode="lin" valueType="num">
                                      <p:cBhvr>
                                        <p:cTn id="68" dur="1000" fill="hold"/>
                                        <p:tgtEl>
                                          <p:spTgt spid="22"/>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1000"/>
                                        <p:tgtEl>
                                          <p:spTgt spid="33"/>
                                        </p:tgtEl>
                                      </p:cBhvr>
                                    </p:animEffect>
                                    <p:anim calcmode="lin" valueType="num">
                                      <p:cBhvr>
                                        <p:cTn id="72" dur="1000" fill="hold"/>
                                        <p:tgtEl>
                                          <p:spTgt spid="33"/>
                                        </p:tgtEl>
                                        <p:attrNameLst>
                                          <p:attrName>ppt_x</p:attrName>
                                        </p:attrNameLst>
                                      </p:cBhvr>
                                      <p:tavLst>
                                        <p:tav tm="0">
                                          <p:val>
                                            <p:strVal val="#ppt_x"/>
                                          </p:val>
                                        </p:tav>
                                        <p:tav tm="100000">
                                          <p:val>
                                            <p:strVal val="#ppt_x"/>
                                          </p:val>
                                        </p:tav>
                                      </p:tavLst>
                                    </p:anim>
                                    <p:anim calcmode="lin" valueType="num">
                                      <p:cBhvr>
                                        <p:cTn id="7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1000"/>
                                        <p:tgtEl>
                                          <p:spTgt spid="23"/>
                                        </p:tgtEl>
                                      </p:cBhvr>
                                    </p:animEffect>
                                    <p:anim calcmode="lin" valueType="num">
                                      <p:cBhvr>
                                        <p:cTn id="79" dur="1000" fill="hold"/>
                                        <p:tgtEl>
                                          <p:spTgt spid="23"/>
                                        </p:tgtEl>
                                        <p:attrNameLst>
                                          <p:attrName>ppt_x</p:attrName>
                                        </p:attrNameLst>
                                      </p:cBhvr>
                                      <p:tavLst>
                                        <p:tav tm="0">
                                          <p:val>
                                            <p:strVal val="#ppt_x"/>
                                          </p:val>
                                        </p:tav>
                                        <p:tav tm="100000">
                                          <p:val>
                                            <p:strVal val="#ppt_x"/>
                                          </p:val>
                                        </p:tav>
                                      </p:tavLst>
                                    </p:anim>
                                    <p:anim calcmode="lin" valueType="num">
                                      <p:cBhvr>
                                        <p:cTn id="8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fade">
                                      <p:cBhvr>
                                        <p:cTn id="85" dur="1000"/>
                                        <p:tgtEl>
                                          <p:spTgt spid="24"/>
                                        </p:tgtEl>
                                      </p:cBhvr>
                                    </p:animEffect>
                                    <p:anim calcmode="lin" valueType="num">
                                      <p:cBhvr>
                                        <p:cTn id="86" dur="1000" fill="hold"/>
                                        <p:tgtEl>
                                          <p:spTgt spid="24"/>
                                        </p:tgtEl>
                                        <p:attrNameLst>
                                          <p:attrName>ppt_x</p:attrName>
                                        </p:attrNameLst>
                                      </p:cBhvr>
                                      <p:tavLst>
                                        <p:tav tm="0">
                                          <p:val>
                                            <p:strVal val="#ppt_x"/>
                                          </p:val>
                                        </p:tav>
                                        <p:tav tm="100000">
                                          <p:val>
                                            <p:strVal val="#ppt_x"/>
                                          </p:val>
                                        </p:tav>
                                      </p:tavLst>
                                    </p:anim>
                                    <p:anim calcmode="lin" valueType="num">
                                      <p:cBhvr>
                                        <p:cTn id="8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1000"/>
                                        <p:tgtEl>
                                          <p:spTgt spid="25"/>
                                        </p:tgtEl>
                                      </p:cBhvr>
                                    </p:animEffect>
                                    <p:anim calcmode="lin" valueType="num">
                                      <p:cBhvr>
                                        <p:cTn id="93" dur="1000" fill="hold"/>
                                        <p:tgtEl>
                                          <p:spTgt spid="25"/>
                                        </p:tgtEl>
                                        <p:attrNameLst>
                                          <p:attrName>ppt_x</p:attrName>
                                        </p:attrNameLst>
                                      </p:cBhvr>
                                      <p:tavLst>
                                        <p:tav tm="0">
                                          <p:val>
                                            <p:strVal val="#ppt_x"/>
                                          </p:val>
                                        </p:tav>
                                        <p:tav tm="100000">
                                          <p:val>
                                            <p:strVal val="#ppt_x"/>
                                          </p:val>
                                        </p:tav>
                                      </p:tavLst>
                                    </p:anim>
                                    <p:anim calcmode="lin" valueType="num">
                                      <p:cBhvr>
                                        <p:cTn id="9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fade">
                                      <p:cBhvr>
                                        <p:cTn id="99" dur="1000"/>
                                        <p:tgtEl>
                                          <p:spTgt spid="26"/>
                                        </p:tgtEl>
                                      </p:cBhvr>
                                    </p:animEffect>
                                    <p:anim calcmode="lin" valueType="num">
                                      <p:cBhvr>
                                        <p:cTn id="100" dur="1000" fill="hold"/>
                                        <p:tgtEl>
                                          <p:spTgt spid="26"/>
                                        </p:tgtEl>
                                        <p:attrNameLst>
                                          <p:attrName>ppt_x</p:attrName>
                                        </p:attrNameLst>
                                      </p:cBhvr>
                                      <p:tavLst>
                                        <p:tav tm="0">
                                          <p:val>
                                            <p:strVal val="#ppt_x"/>
                                          </p:val>
                                        </p:tav>
                                        <p:tav tm="100000">
                                          <p:val>
                                            <p:strVal val="#ppt_x"/>
                                          </p:val>
                                        </p:tav>
                                      </p:tavLst>
                                    </p:anim>
                                    <p:anim calcmode="lin" valueType="num">
                                      <p:cBhvr>
                                        <p:cTn id="10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fade">
                                      <p:cBhvr>
                                        <p:cTn id="106" dur="1000"/>
                                        <p:tgtEl>
                                          <p:spTgt spid="28"/>
                                        </p:tgtEl>
                                      </p:cBhvr>
                                    </p:animEffect>
                                    <p:anim calcmode="lin" valueType="num">
                                      <p:cBhvr>
                                        <p:cTn id="107" dur="1000" fill="hold"/>
                                        <p:tgtEl>
                                          <p:spTgt spid="28"/>
                                        </p:tgtEl>
                                        <p:attrNameLst>
                                          <p:attrName>ppt_x</p:attrName>
                                        </p:attrNameLst>
                                      </p:cBhvr>
                                      <p:tavLst>
                                        <p:tav tm="0">
                                          <p:val>
                                            <p:strVal val="#ppt_x"/>
                                          </p:val>
                                        </p:tav>
                                        <p:tav tm="100000">
                                          <p:val>
                                            <p:strVal val="#ppt_x"/>
                                          </p:val>
                                        </p:tav>
                                      </p:tavLst>
                                    </p:anim>
                                    <p:anim calcmode="lin" valueType="num">
                                      <p:cBhvr>
                                        <p:cTn id="10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grpId="0" nodeType="clickEffect">
                                  <p:stCondLst>
                                    <p:cond delay="0"/>
                                  </p:stCondLst>
                                  <p:childTnLst>
                                    <p:set>
                                      <p:cBhvr>
                                        <p:cTn id="112" dur="1" fill="hold">
                                          <p:stCondLst>
                                            <p:cond delay="0"/>
                                          </p:stCondLst>
                                        </p:cTn>
                                        <p:tgtEl>
                                          <p:spTgt spid="6"/>
                                        </p:tgtEl>
                                        <p:attrNameLst>
                                          <p:attrName>style.visibility</p:attrName>
                                        </p:attrNameLst>
                                      </p:cBhvr>
                                      <p:to>
                                        <p:strVal val="visible"/>
                                      </p:to>
                                    </p:set>
                                    <p:animEffect transition="in" filter="fade">
                                      <p:cBhvr>
                                        <p:cTn id="113" dur="1000"/>
                                        <p:tgtEl>
                                          <p:spTgt spid="6"/>
                                        </p:tgtEl>
                                      </p:cBhvr>
                                    </p:animEffect>
                                    <p:anim calcmode="lin" valueType="num">
                                      <p:cBhvr>
                                        <p:cTn id="114" dur="1000" fill="hold"/>
                                        <p:tgtEl>
                                          <p:spTgt spid="6"/>
                                        </p:tgtEl>
                                        <p:attrNameLst>
                                          <p:attrName>ppt_x</p:attrName>
                                        </p:attrNameLst>
                                      </p:cBhvr>
                                      <p:tavLst>
                                        <p:tav tm="0">
                                          <p:val>
                                            <p:strVal val="#ppt_x"/>
                                          </p:val>
                                        </p:tav>
                                        <p:tav tm="100000">
                                          <p:val>
                                            <p:strVal val="#ppt_x"/>
                                          </p:val>
                                        </p:tav>
                                      </p:tavLst>
                                    </p:anim>
                                    <p:anim calcmode="lin" valueType="num">
                                      <p:cBhvr>
                                        <p:cTn id="115" dur="1000" fill="hold"/>
                                        <p:tgtEl>
                                          <p:spTgt spid="6"/>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0"/>
                                  </p:stCondLst>
                                  <p:childTnLst>
                                    <p:set>
                                      <p:cBhvr>
                                        <p:cTn id="117" dur="1" fill="hold">
                                          <p:stCondLst>
                                            <p:cond delay="0"/>
                                          </p:stCondLst>
                                        </p:cTn>
                                        <p:tgtEl>
                                          <p:spTgt spid="7"/>
                                        </p:tgtEl>
                                        <p:attrNameLst>
                                          <p:attrName>style.visibility</p:attrName>
                                        </p:attrNameLst>
                                      </p:cBhvr>
                                      <p:to>
                                        <p:strVal val="visible"/>
                                      </p:to>
                                    </p:set>
                                    <p:animEffect transition="in" filter="fade">
                                      <p:cBhvr>
                                        <p:cTn id="118" dur="1000"/>
                                        <p:tgtEl>
                                          <p:spTgt spid="7"/>
                                        </p:tgtEl>
                                      </p:cBhvr>
                                    </p:animEffect>
                                    <p:anim calcmode="lin" valueType="num">
                                      <p:cBhvr>
                                        <p:cTn id="119" dur="1000" fill="hold"/>
                                        <p:tgtEl>
                                          <p:spTgt spid="7"/>
                                        </p:tgtEl>
                                        <p:attrNameLst>
                                          <p:attrName>ppt_x</p:attrName>
                                        </p:attrNameLst>
                                      </p:cBhvr>
                                      <p:tavLst>
                                        <p:tav tm="0">
                                          <p:val>
                                            <p:strVal val="#ppt_x"/>
                                          </p:val>
                                        </p:tav>
                                        <p:tav tm="100000">
                                          <p:val>
                                            <p:strVal val="#ppt_x"/>
                                          </p:val>
                                        </p:tav>
                                      </p:tavLst>
                                    </p:anim>
                                    <p:anim calcmode="lin" valueType="num">
                                      <p:cBhvr>
                                        <p:cTn id="1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2" presetClass="entr" presetSubtype="0" fill="hold" grpId="0" nodeType="clickEffect">
                                  <p:stCondLst>
                                    <p:cond delay="0"/>
                                  </p:stCondLst>
                                  <p:childTnLst>
                                    <p:set>
                                      <p:cBhvr>
                                        <p:cTn id="124" dur="1" fill="hold">
                                          <p:stCondLst>
                                            <p:cond delay="0"/>
                                          </p:stCondLst>
                                        </p:cTn>
                                        <p:tgtEl>
                                          <p:spTgt spid="8"/>
                                        </p:tgtEl>
                                        <p:attrNameLst>
                                          <p:attrName>style.visibility</p:attrName>
                                        </p:attrNameLst>
                                      </p:cBhvr>
                                      <p:to>
                                        <p:strVal val="visible"/>
                                      </p:to>
                                    </p:set>
                                    <p:animEffect transition="in" filter="fade">
                                      <p:cBhvr>
                                        <p:cTn id="125" dur="1000"/>
                                        <p:tgtEl>
                                          <p:spTgt spid="8"/>
                                        </p:tgtEl>
                                      </p:cBhvr>
                                    </p:animEffect>
                                    <p:anim calcmode="lin" valueType="num">
                                      <p:cBhvr>
                                        <p:cTn id="126" dur="1000" fill="hold"/>
                                        <p:tgtEl>
                                          <p:spTgt spid="8"/>
                                        </p:tgtEl>
                                        <p:attrNameLst>
                                          <p:attrName>ppt_x</p:attrName>
                                        </p:attrNameLst>
                                      </p:cBhvr>
                                      <p:tavLst>
                                        <p:tav tm="0">
                                          <p:val>
                                            <p:strVal val="#ppt_x"/>
                                          </p:val>
                                        </p:tav>
                                        <p:tav tm="100000">
                                          <p:val>
                                            <p:strVal val="#ppt_x"/>
                                          </p:val>
                                        </p:tav>
                                      </p:tavLst>
                                    </p:anim>
                                    <p:anim calcmode="lin" valueType="num">
                                      <p:cBhvr>
                                        <p:cTn id="1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2" presetClass="entr" presetSubtype="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fade">
                                      <p:cBhvr>
                                        <p:cTn id="132" dur="1000"/>
                                        <p:tgtEl>
                                          <p:spTgt spid="43"/>
                                        </p:tgtEl>
                                      </p:cBhvr>
                                    </p:animEffect>
                                    <p:anim calcmode="lin" valueType="num">
                                      <p:cBhvr>
                                        <p:cTn id="133" dur="1000" fill="hold"/>
                                        <p:tgtEl>
                                          <p:spTgt spid="43"/>
                                        </p:tgtEl>
                                        <p:attrNameLst>
                                          <p:attrName>ppt_x</p:attrName>
                                        </p:attrNameLst>
                                      </p:cBhvr>
                                      <p:tavLst>
                                        <p:tav tm="0">
                                          <p:val>
                                            <p:strVal val="#ppt_x"/>
                                          </p:val>
                                        </p:tav>
                                        <p:tav tm="100000">
                                          <p:val>
                                            <p:strVal val="#ppt_x"/>
                                          </p:val>
                                        </p:tav>
                                      </p:tavLst>
                                    </p:anim>
                                    <p:anim calcmode="lin" valueType="num">
                                      <p:cBhvr>
                                        <p:cTn id="134" dur="1000" fill="hold"/>
                                        <p:tgtEl>
                                          <p:spTgt spid="43"/>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44"/>
                                        </p:tgtEl>
                                        <p:attrNameLst>
                                          <p:attrName>style.visibility</p:attrName>
                                        </p:attrNameLst>
                                      </p:cBhvr>
                                      <p:to>
                                        <p:strVal val="visible"/>
                                      </p:to>
                                    </p:set>
                                    <p:animEffect transition="in" filter="fade">
                                      <p:cBhvr>
                                        <p:cTn id="137" dur="1000"/>
                                        <p:tgtEl>
                                          <p:spTgt spid="44"/>
                                        </p:tgtEl>
                                      </p:cBhvr>
                                    </p:animEffect>
                                    <p:anim calcmode="lin" valueType="num">
                                      <p:cBhvr>
                                        <p:cTn id="138" dur="1000" fill="hold"/>
                                        <p:tgtEl>
                                          <p:spTgt spid="44"/>
                                        </p:tgtEl>
                                        <p:attrNameLst>
                                          <p:attrName>ppt_x</p:attrName>
                                        </p:attrNameLst>
                                      </p:cBhvr>
                                      <p:tavLst>
                                        <p:tav tm="0">
                                          <p:val>
                                            <p:strVal val="#ppt_x"/>
                                          </p:val>
                                        </p:tav>
                                        <p:tav tm="100000">
                                          <p:val>
                                            <p:strVal val="#ppt_x"/>
                                          </p:val>
                                        </p:tav>
                                      </p:tavLst>
                                    </p:anim>
                                    <p:anim calcmode="lin" valueType="num">
                                      <p:cBhvr>
                                        <p:cTn id="139" dur="1000" fill="hold"/>
                                        <p:tgtEl>
                                          <p:spTgt spid="44"/>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45"/>
                                        </p:tgtEl>
                                        <p:attrNameLst>
                                          <p:attrName>style.visibility</p:attrName>
                                        </p:attrNameLst>
                                      </p:cBhvr>
                                      <p:to>
                                        <p:strVal val="visible"/>
                                      </p:to>
                                    </p:set>
                                    <p:animEffect transition="in" filter="fade">
                                      <p:cBhvr>
                                        <p:cTn id="142" dur="1000"/>
                                        <p:tgtEl>
                                          <p:spTgt spid="45"/>
                                        </p:tgtEl>
                                      </p:cBhvr>
                                    </p:animEffect>
                                    <p:anim calcmode="lin" valueType="num">
                                      <p:cBhvr>
                                        <p:cTn id="143" dur="1000" fill="hold"/>
                                        <p:tgtEl>
                                          <p:spTgt spid="45"/>
                                        </p:tgtEl>
                                        <p:attrNameLst>
                                          <p:attrName>ppt_x</p:attrName>
                                        </p:attrNameLst>
                                      </p:cBhvr>
                                      <p:tavLst>
                                        <p:tav tm="0">
                                          <p:val>
                                            <p:strVal val="#ppt_x"/>
                                          </p:val>
                                        </p:tav>
                                        <p:tav tm="100000">
                                          <p:val>
                                            <p:strVal val="#ppt_x"/>
                                          </p:val>
                                        </p:tav>
                                      </p:tavLst>
                                    </p:anim>
                                    <p:anim calcmode="lin" valueType="num">
                                      <p:cBhvr>
                                        <p:cTn id="14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46"/>
                                        </p:tgtEl>
                                        <p:attrNameLst>
                                          <p:attrName>style.visibility</p:attrName>
                                        </p:attrNameLst>
                                      </p:cBhvr>
                                      <p:to>
                                        <p:strVal val="visible"/>
                                      </p:to>
                                    </p:set>
                                    <p:animEffect transition="in" filter="fade">
                                      <p:cBhvr>
                                        <p:cTn id="149" dur="1000"/>
                                        <p:tgtEl>
                                          <p:spTgt spid="46"/>
                                        </p:tgtEl>
                                      </p:cBhvr>
                                    </p:animEffect>
                                    <p:anim calcmode="lin" valueType="num">
                                      <p:cBhvr>
                                        <p:cTn id="150" dur="1000" fill="hold"/>
                                        <p:tgtEl>
                                          <p:spTgt spid="46"/>
                                        </p:tgtEl>
                                        <p:attrNameLst>
                                          <p:attrName>ppt_x</p:attrName>
                                        </p:attrNameLst>
                                      </p:cBhvr>
                                      <p:tavLst>
                                        <p:tav tm="0">
                                          <p:val>
                                            <p:strVal val="#ppt_x"/>
                                          </p:val>
                                        </p:tav>
                                        <p:tav tm="100000">
                                          <p:val>
                                            <p:strVal val="#ppt_x"/>
                                          </p:val>
                                        </p:tav>
                                      </p:tavLst>
                                    </p:anim>
                                    <p:anim calcmode="lin" valueType="num">
                                      <p:cBhvr>
                                        <p:cTn id="151" dur="1000" fill="hold"/>
                                        <p:tgtEl>
                                          <p:spTgt spid="46"/>
                                        </p:tgtEl>
                                        <p:attrNameLst>
                                          <p:attrName>ppt_y</p:attrName>
                                        </p:attrNameLst>
                                      </p:cBhvr>
                                      <p:tavLst>
                                        <p:tav tm="0">
                                          <p:val>
                                            <p:strVal val="#ppt_y+.1"/>
                                          </p:val>
                                        </p:tav>
                                        <p:tav tm="100000">
                                          <p:val>
                                            <p:strVal val="#ppt_y"/>
                                          </p:val>
                                        </p:tav>
                                      </p:tavLst>
                                    </p:anim>
                                  </p:childTnLst>
                                </p:cTn>
                              </p:par>
                              <p:par>
                                <p:cTn id="152" presetID="42" presetClass="entr" presetSubtype="0" fill="hold" grpId="0" nodeType="withEffect">
                                  <p:stCondLst>
                                    <p:cond delay="0"/>
                                  </p:stCondLst>
                                  <p:childTnLst>
                                    <p:set>
                                      <p:cBhvr>
                                        <p:cTn id="153" dur="1" fill="hold">
                                          <p:stCondLst>
                                            <p:cond delay="0"/>
                                          </p:stCondLst>
                                        </p:cTn>
                                        <p:tgtEl>
                                          <p:spTgt spid="47"/>
                                        </p:tgtEl>
                                        <p:attrNameLst>
                                          <p:attrName>style.visibility</p:attrName>
                                        </p:attrNameLst>
                                      </p:cBhvr>
                                      <p:to>
                                        <p:strVal val="visible"/>
                                      </p:to>
                                    </p:set>
                                    <p:animEffect transition="in" filter="fade">
                                      <p:cBhvr>
                                        <p:cTn id="154" dur="1000"/>
                                        <p:tgtEl>
                                          <p:spTgt spid="47"/>
                                        </p:tgtEl>
                                      </p:cBhvr>
                                    </p:animEffect>
                                    <p:anim calcmode="lin" valueType="num">
                                      <p:cBhvr>
                                        <p:cTn id="155" dur="1000" fill="hold"/>
                                        <p:tgtEl>
                                          <p:spTgt spid="47"/>
                                        </p:tgtEl>
                                        <p:attrNameLst>
                                          <p:attrName>ppt_x</p:attrName>
                                        </p:attrNameLst>
                                      </p:cBhvr>
                                      <p:tavLst>
                                        <p:tav tm="0">
                                          <p:val>
                                            <p:strVal val="#ppt_x"/>
                                          </p:val>
                                        </p:tav>
                                        <p:tav tm="100000">
                                          <p:val>
                                            <p:strVal val="#ppt_x"/>
                                          </p:val>
                                        </p:tav>
                                      </p:tavLst>
                                    </p:anim>
                                    <p:anim calcmode="lin" valueType="num">
                                      <p:cBhvr>
                                        <p:cTn id="156" dur="1000" fill="hold"/>
                                        <p:tgtEl>
                                          <p:spTgt spid="47"/>
                                        </p:tgtEl>
                                        <p:attrNameLst>
                                          <p:attrName>ppt_y</p:attrName>
                                        </p:attrNameLst>
                                      </p:cBhvr>
                                      <p:tavLst>
                                        <p:tav tm="0">
                                          <p:val>
                                            <p:strVal val="#ppt_y+.1"/>
                                          </p:val>
                                        </p:tav>
                                        <p:tav tm="100000">
                                          <p:val>
                                            <p:strVal val="#ppt_y"/>
                                          </p:val>
                                        </p:tav>
                                      </p:tavLst>
                                    </p:anim>
                                  </p:childTnLst>
                                </p:cTn>
                              </p:par>
                              <p:par>
                                <p:cTn id="157" presetID="42" presetClass="entr" presetSubtype="0" fill="hold" grpId="0" nodeType="withEffect">
                                  <p:stCondLst>
                                    <p:cond delay="0"/>
                                  </p:stCondLst>
                                  <p:childTnLst>
                                    <p:set>
                                      <p:cBhvr>
                                        <p:cTn id="158" dur="1" fill="hold">
                                          <p:stCondLst>
                                            <p:cond delay="0"/>
                                          </p:stCondLst>
                                        </p:cTn>
                                        <p:tgtEl>
                                          <p:spTgt spid="48"/>
                                        </p:tgtEl>
                                        <p:attrNameLst>
                                          <p:attrName>style.visibility</p:attrName>
                                        </p:attrNameLst>
                                      </p:cBhvr>
                                      <p:to>
                                        <p:strVal val="visible"/>
                                      </p:to>
                                    </p:set>
                                    <p:animEffect transition="in" filter="fade">
                                      <p:cBhvr>
                                        <p:cTn id="159" dur="1000"/>
                                        <p:tgtEl>
                                          <p:spTgt spid="48"/>
                                        </p:tgtEl>
                                      </p:cBhvr>
                                    </p:animEffect>
                                    <p:anim calcmode="lin" valueType="num">
                                      <p:cBhvr>
                                        <p:cTn id="160" dur="1000" fill="hold"/>
                                        <p:tgtEl>
                                          <p:spTgt spid="48"/>
                                        </p:tgtEl>
                                        <p:attrNameLst>
                                          <p:attrName>ppt_x</p:attrName>
                                        </p:attrNameLst>
                                      </p:cBhvr>
                                      <p:tavLst>
                                        <p:tav tm="0">
                                          <p:val>
                                            <p:strVal val="#ppt_x"/>
                                          </p:val>
                                        </p:tav>
                                        <p:tav tm="100000">
                                          <p:val>
                                            <p:strVal val="#ppt_x"/>
                                          </p:val>
                                        </p:tav>
                                      </p:tavLst>
                                    </p:anim>
                                    <p:anim calcmode="lin" valueType="num">
                                      <p:cBhvr>
                                        <p:cTn id="16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8" grpId="0" animBg="1"/>
      <p:bldP spid="19" grpId="0" animBg="1"/>
      <p:bldP spid="20" grpId="0" animBg="1"/>
      <p:bldP spid="21" grpId="0" animBg="1"/>
      <p:bldP spid="22" grpId="0" animBg="1"/>
      <p:bldP spid="23" grpId="0" animBg="1"/>
      <p:bldP spid="24" grpId="0" animBg="1"/>
      <p:bldP spid="25" grpId="0" animBg="1"/>
      <p:bldP spid="26" grpId="0" animBg="1"/>
      <p:bldP spid="28" grpId="0" animBg="1"/>
      <p:bldP spid="30" grpId="0"/>
      <p:bldP spid="31" grpId="0"/>
      <p:bldP spid="32" grpId="0"/>
      <p:bldP spid="33" grpId="0"/>
      <p:bldP spid="6" grpId="0" animBg="1"/>
      <p:bldP spid="7" grpId="0"/>
      <p:bldP spid="8" grpId="0" animBg="1"/>
      <p:bldP spid="43" grpId="0"/>
      <p:bldP spid="44" grpId="0"/>
      <p:bldP spid="45" grpId="0"/>
      <p:bldP spid="46" grpId="0"/>
      <p:bldP spid="47" grpId="0"/>
      <p:bldP spid="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970AD0-2A7D-688A-C1D0-28375558C04E}"/>
              </a:ext>
            </a:extLst>
          </p:cNvPr>
          <p:cNvSpPr>
            <a:spLocks noGrp="1"/>
          </p:cNvSpPr>
          <p:nvPr>
            <p:ph type="ftr" sz="quarter" idx="11"/>
          </p:nvPr>
        </p:nvSpPr>
        <p:spPr>
          <a:xfrm>
            <a:off x="211185" y="6356350"/>
            <a:ext cx="4503427" cy="365125"/>
          </a:xfrm>
        </p:spPr>
        <p:txBody>
          <a:bodyPr/>
          <a:lstStyle/>
          <a:p>
            <a:r>
              <a:rPr lang="en-AU"/>
              <a:t>City of Port Phillip: Module 2 - Management</a:t>
            </a:r>
          </a:p>
        </p:txBody>
      </p:sp>
      <p:sp>
        <p:nvSpPr>
          <p:cNvPr id="5" name="TextBox 4">
            <a:extLst>
              <a:ext uri="{FF2B5EF4-FFF2-40B4-BE49-F238E27FC236}">
                <a16:creationId xmlns:a16="http://schemas.microsoft.com/office/drawing/2014/main" id="{25B4D534-09FB-10DE-2695-1ADB7842C031}"/>
              </a:ext>
            </a:extLst>
          </p:cNvPr>
          <p:cNvSpPr txBox="1"/>
          <p:nvPr/>
        </p:nvSpPr>
        <p:spPr>
          <a:xfrm>
            <a:off x="428064" y="0"/>
            <a:ext cx="8287871" cy="775189"/>
          </a:xfrm>
          <a:prstGeom prst="rect">
            <a:avLst/>
          </a:prstGeom>
          <a:noFill/>
        </p:spPr>
        <p:txBody>
          <a:bodyPr wrap="square" lIns="0" tIns="0" rIns="0" bIns="0" rtlCol="0" anchor="b" anchorCtr="0">
            <a:noAutofit/>
          </a:bodyPr>
          <a:lstStyle/>
          <a:p>
            <a:pPr algn="ctr"/>
            <a:r>
              <a:rPr lang="en-US" sz="2400">
                <a:solidFill>
                  <a:schemeClr val="bg1"/>
                </a:solidFill>
              </a:rPr>
              <a:t>Getting to know your business' allergens</a:t>
            </a:r>
            <a:endParaRPr lang="en-AU" sz="2400">
              <a:solidFill>
                <a:schemeClr val="bg1"/>
              </a:solidFill>
            </a:endParaRPr>
          </a:p>
        </p:txBody>
      </p:sp>
      <p:sp>
        <p:nvSpPr>
          <p:cNvPr id="9" name="TextBox 8">
            <a:extLst>
              <a:ext uri="{FF2B5EF4-FFF2-40B4-BE49-F238E27FC236}">
                <a16:creationId xmlns:a16="http://schemas.microsoft.com/office/drawing/2014/main" id="{E05FC71F-E879-44DE-3609-AC854D97732A}"/>
              </a:ext>
            </a:extLst>
          </p:cNvPr>
          <p:cNvSpPr txBox="1"/>
          <p:nvPr/>
        </p:nvSpPr>
        <p:spPr>
          <a:xfrm>
            <a:off x="751585" y="2818010"/>
            <a:ext cx="1083497" cy="976360"/>
          </a:xfrm>
          <a:prstGeom prst="rect">
            <a:avLst/>
          </a:prstGeom>
          <a:noFill/>
        </p:spPr>
        <p:txBody>
          <a:bodyPr wrap="square" lIns="0" tIns="0" rIns="0" bIns="0" numCol="1" spcCol="360000" rtlCol="0">
            <a:noAutofit/>
          </a:bodyPr>
          <a:lstStyle/>
          <a:p>
            <a:pPr algn="ctr">
              <a:spcAft>
                <a:spcPts val="1200"/>
              </a:spcAft>
            </a:pPr>
            <a:r>
              <a:rPr lang="en-AU" sz="1000">
                <a:solidFill>
                  <a:srgbClr val="000000"/>
                </a:solidFill>
                <a:latin typeface="Arial" panose="020B0604020202020204" pitchFamily="34" charset="0"/>
              </a:rPr>
              <a:t>Cashew</a:t>
            </a:r>
            <a:endParaRPr lang="en-US" sz="1200" u="none" strike="noStrike">
              <a:solidFill>
                <a:srgbClr val="000000"/>
              </a:solidFill>
              <a:latin typeface="Arial" panose="020B0604020202020204" pitchFamily="34" charset="0"/>
            </a:endParaRPr>
          </a:p>
          <a:p>
            <a:pPr marR="0" algn="l" rtl="0">
              <a:spcAft>
                <a:spcPts val="1200"/>
              </a:spcAft>
            </a:pPr>
            <a:endParaRPr lang="en-US" sz="1200" u="none" strike="noStrike">
              <a:solidFill>
                <a:srgbClr val="000000"/>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256D5742-2E6A-F183-7DDA-0610C44CB4DB}"/>
              </a:ext>
            </a:extLst>
          </p:cNvPr>
          <p:cNvSpPr/>
          <p:nvPr/>
        </p:nvSpPr>
        <p:spPr>
          <a:xfrm>
            <a:off x="832052" y="1856799"/>
            <a:ext cx="922564" cy="880844"/>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Rounded Corners 18">
            <a:extLst>
              <a:ext uri="{FF2B5EF4-FFF2-40B4-BE49-F238E27FC236}">
                <a16:creationId xmlns:a16="http://schemas.microsoft.com/office/drawing/2014/main" id="{19E3EED8-1491-5225-0507-05EAB1E37957}"/>
              </a:ext>
            </a:extLst>
          </p:cNvPr>
          <p:cNvSpPr/>
          <p:nvPr/>
        </p:nvSpPr>
        <p:spPr>
          <a:xfrm>
            <a:off x="3376484" y="1854933"/>
            <a:ext cx="922564" cy="880844"/>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Rounded Corners 19">
            <a:extLst>
              <a:ext uri="{FF2B5EF4-FFF2-40B4-BE49-F238E27FC236}">
                <a16:creationId xmlns:a16="http://schemas.microsoft.com/office/drawing/2014/main" id="{9CDA09F3-12E8-B80E-E0E3-59DF81D5EA26}"/>
              </a:ext>
            </a:extLst>
          </p:cNvPr>
          <p:cNvSpPr/>
          <p:nvPr/>
        </p:nvSpPr>
        <p:spPr>
          <a:xfrm>
            <a:off x="5929534" y="1859583"/>
            <a:ext cx="922564" cy="880844"/>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Rounded Corners 20">
            <a:extLst>
              <a:ext uri="{FF2B5EF4-FFF2-40B4-BE49-F238E27FC236}">
                <a16:creationId xmlns:a16="http://schemas.microsoft.com/office/drawing/2014/main" id="{D058275D-B05B-DF99-A015-45A14777378E}"/>
              </a:ext>
            </a:extLst>
          </p:cNvPr>
          <p:cNvSpPr/>
          <p:nvPr/>
        </p:nvSpPr>
        <p:spPr>
          <a:xfrm>
            <a:off x="2104268" y="1854933"/>
            <a:ext cx="922564" cy="880844"/>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Rounded Corners 21">
            <a:extLst>
              <a:ext uri="{FF2B5EF4-FFF2-40B4-BE49-F238E27FC236}">
                <a16:creationId xmlns:a16="http://schemas.microsoft.com/office/drawing/2014/main" id="{345AE3F2-4DB9-6F59-AE8B-FFEBD375F942}"/>
              </a:ext>
            </a:extLst>
          </p:cNvPr>
          <p:cNvSpPr/>
          <p:nvPr/>
        </p:nvSpPr>
        <p:spPr>
          <a:xfrm>
            <a:off x="7214677" y="1859583"/>
            <a:ext cx="922564" cy="880844"/>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Rounded Corners 22">
            <a:extLst>
              <a:ext uri="{FF2B5EF4-FFF2-40B4-BE49-F238E27FC236}">
                <a16:creationId xmlns:a16="http://schemas.microsoft.com/office/drawing/2014/main" id="{27F01C4C-EC5B-520C-CDE4-130A0CD40B69}"/>
              </a:ext>
            </a:extLst>
          </p:cNvPr>
          <p:cNvSpPr/>
          <p:nvPr/>
        </p:nvSpPr>
        <p:spPr>
          <a:xfrm>
            <a:off x="2104268" y="3542945"/>
            <a:ext cx="922564" cy="880844"/>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Rounded Corners 24">
            <a:extLst>
              <a:ext uri="{FF2B5EF4-FFF2-40B4-BE49-F238E27FC236}">
                <a16:creationId xmlns:a16="http://schemas.microsoft.com/office/drawing/2014/main" id="{F279658E-884C-D224-C604-D272286FB512}"/>
              </a:ext>
            </a:extLst>
          </p:cNvPr>
          <p:cNvSpPr/>
          <p:nvPr/>
        </p:nvSpPr>
        <p:spPr>
          <a:xfrm>
            <a:off x="4664246" y="3542945"/>
            <a:ext cx="922564" cy="880844"/>
          </a:xfrm>
          <a:prstGeom prst="round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Rounded Corners 25">
            <a:extLst>
              <a:ext uri="{FF2B5EF4-FFF2-40B4-BE49-F238E27FC236}">
                <a16:creationId xmlns:a16="http://schemas.microsoft.com/office/drawing/2014/main" id="{9B80F237-6F32-5652-2310-D1974EC44421}"/>
              </a:ext>
            </a:extLst>
          </p:cNvPr>
          <p:cNvSpPr/>
          <p:nvPr/>
        </p:nvSpPr>
        <p:spPr>
          <a:xfrm>
            <a:off x="3375154" y="3542945"/>
            <a:ext cx="922564" cy="880844"/>
          </a:xfrm>
          <a:prstGeom prst="roundRect">
            <a:avLst/>
          </a:prstGeom>
          <a:blipFill dpi="0" rotWithShape="1">
            <a:blip r:embed="rId9">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Rounded Corners 27">
            <a:extLst>
              <a:ext uri="{FF2B5EF4-FFF2-40B4-BE49-F238E27FC236}">
                <a16:creationId xmlns:a16="http://schemas.microsoft.com/office/drawing/2014/main" id="{CFC97015-846A-41B4-C02D-7A76DBEB327C}"/>
              </a:ext>
            </a:extLst>
          </p:cNvPr>
          <p:cNvSpPr/>
          <p:nvPr/>
        </p:nvSpPr>
        <p:spPr>
          <a:xfrm>
            <a:off x="832050" y="3543560"/>
            <a:ext cx="922564" cy="880844"/>
          </a:xfrm>
          <a:prstGeom prst="roundRect">
            <a:avLst/>
          </a:prstGeom>
          <a:blipFill dpi="0" rotWithShape="1">
            <a:blip r:embed="rId10">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Box 29">
            <a:extLst>
              <a:ext uri="{FF2B5EF4-FFF2-40B4-BE49-F238E27FC236}">
                <a16:creationId xmlns:a16="http://schemas.microsoft.com/office/drawing/2014/main" id="{A45A5655-4B7C-D4AD-3DC8-CBBE9D90444A}"/>
              </a:ext>
            </a:extLst>
          </p:cNvPr>
          <p:cNvSpPr txBox="1"/>
          <p:nvPr/>
        </p:nvSpPr>
        <p:spPr>
          <a:xfrm>
            <a:off x="3301815" y="2816175"/>
            <a:ext cx="1083497" cy="976360"/>
          </a:xfrm>
          <a:prstGeom prst="rect">
            <a:avLst/>
          </a:prstGeom>
          <a:noFill/>
        </p:spPr>
        <p:txBody>
          <a:bodyPr wrap="square" lIns="0" tIns="0" rIns="0" bIns="0" numCol="1" spcCol="360000" rtlCol="0">
            <a:noAutofit/>
          </a:bodyPr>
          <a:lstStyle/>
          <a:p>
            <a:pPr marR="0" algn="ctr" rtl="0">
              <a:spcAft>
                <a:spcPts val="1200"/>
              </a:spcAft>
            </a:pPr>
            <a:r>
              <a:rPr lang="en-US" sz="1000" u="none" strike="noStrike">
                <a:solidFill>
                  <a:srgbClr val="000000"/>
                </a:solidFill>
                <a:latin typeface="Arial" panose="020B0604020202020204" pitchFamily="34" charset="0"/>
              </a:rPr>
              <a:t>Macadamia</a:t>
            </a:r>
            <a:r>
              <a:rPr lang="en-US" sz="1200" u="none" strike="noStrike">
                <a:solidFill>
                  <a:srgbClr val="000000"/>
                </a:solidFill>
                <a:latin typeface="Arial" panose="020B0604020202020204" pitchFamily="34" charset="0"/>
              </a:rPr>
              <a:t> </a:t>
            </a:r>
          </a:p>
        </p:txBody>
      </p:sp>
      <p:sp>
        <p:nvSpPr>
          <p:cNvPr id="31" name="TextBox 30">
            <a:extLst>
              <a:ext uri="{FF2B5EF4-FFF2-40B4-BE49-F238E27FC236}">
                <a16:creationId xmlns:a16="http://schemas.microsoft.com/office/drawing/2014/main" id="{76C255EF-1948-67EB-5609-B415B018326D}"/>
              </a:ext>
            </a:extLst>
          </p:cNvPr>
          <p:cNvSpPr txBox="1"/>
          <p:nvPr/>
        </p:nvSpPr>
        <p:spPr>
          <a:xfrm>
            <a:off x="5861149" y="2822419"/>
            <a:ext cx="1083497" cy="976360"/>
          </a:xfrm>
          <a:prstGeom prst="rect">
            <a:avLst/>
          </a:prstGeom>
          <a:noFill/>
        </p:spPr>
        <p:txBody>
          <a:bodyPr wrap="square" lIns="0" tIns="0" rIns="0" bIns="0" numCol="1" spcCol="360000" rtlCol="0">
            <a:noAutofit/>
          </a:bodyPr>
          <a:lstStyle/>
          <a:p>
            <a:pPr marR="0" algn="ctr" rtl="0">
              <a:spcAft>
                <a:spcPts val="1200"/>
              </a:spcAft>
            </a:pPr>
            <a:r>
              <a:rPr lang="en-US" sz="1000">
                <a:solidFill>
                  <a:srgbClr val="000000"/>
                </a:solidFill>
                <a:latin typeface="Arial" panose="020B0604020202020204" pitchFamily="34" charset="0"/>
              </a:rPr>
              <a:t>Pistachio</a:t>
            </a:r>
            <a:r>
              <a:rPr lang="en-US" sz="1200" u="none" strike="noStrike">
                <a:solidFill>
                  <a:srgbClr val="000000"/>
                </a:solidFill>
                <a:latin typeface="Arial" panose="020B0604020202020204" pitchFamily="34" charset="0"/>
              </a:rPr>
              <a:t> </a:t>
            </a:r>
          </a:p>
        </p:txBody>
      </p:sp>
      <p:sp>
        <p:nvSpPr>
          <p:cNvPr id="32" name="TextBox 31">
            <a:extLst>
              <a:ext uri="{FF2B5EF4-FFF2-40B4-BE49-F238E27FC236}">
                <a16:creationId xmlns:a16="http://schemas.microsoft.com/office/drawing/2014/main" id="{A6171474-2C89-0E88-D142-0BA961E3EBAE}"/>
              </a:ext>
            </a:extLst>
          </p:cNvPr>
          <p:cNvSpPr txBox="1"/>
          <p:nvPr/>
        </p:nvSpPr>
        <p:spPr>
          <a:xfrm>
            <a:off x="2033749" y="2818010"/>
            <a:ext cx="1083497" cy="976360"/>
          </a:xfrm>
          <a:prstGeom prst="rect">
            <a:avLst/>
          </a:prstGeom>
          <a:noFill/>
        </p:spPr>
        <p:txBody>
          <a:bodyPr wrap="square" lIns="0" tIns="0" rIns="0" bIns="0" numCol="1" spcCol="360000" rtlCol="0">
            <a:noAutofit/>
          </a:bodyPr>
          <a:lstStyle/>
          <a:p>
            <a:pPr marR="0" algn="ctr" rtl="0">
              <a:spcAft>
                <a:spcPts val="1200"/>
              </a:spcAft>
            </a:pPr>
            <a:r>
              <a:rPr lang="en-US" sz="1000">
                <a:solidFill>
                  <a:srgbClr val="000000"/>
                </a:solidFill>
                <a:latin typeface="Arial" panose="020B0604020202020204" pitchFamily="34" charset="0"/>
              </a:rPr>
              <a:t>Hazelnut</a:t>
            </a:r>
            <a:r>
              <a:rPr lang="en-US" sz="1200" u="none" strike="noStrike">
                <a:solidFill>
                  <a:srgbClr val="000000"/>
                </a:solidFill>
                <a:latin typeface="Arial" panose="020B0604020202020204" pitchFamily="34" charset="0"/>
              </a:rPr>
              <a:t> </a:t>
            </a:r>
          </a:p>
        </p:txBody>
      </p:sp>
      <p:sp>
        <p:nvSpPr>
          <p:cNvPr id="33" name="TextBox 32">
            <a:extLst>
              <a:ext uri="{FF2B5EF4-FFF2-40B4-BE49-F238E27FC236}">
                <a16:creationId xmlns:a16="http://schemas.microsoft.com/office/drawing/2014/main" id="{68900BF2-A0A8-2256-CD7C-5C57A0F7ADAF}"/>
              </a:ext>
            </a:extLst>
          </p:cNvPr>
          <p:cNvSpPr txBox="1"/>
          <p:nvPr/>
        </p:nvSpPr>
        <p:spPr>
          <a:xfrm>
            <a:off x="7138519" y="2824303"/>
            <a:ext cx="1083497" cy="976360"/>
          </a:xfrm>
          <a:prstGeom prst="rect">
            <a:avLst/>
          </a:prstGeom>
          <a:noFill/>
        </p:spPr>
        <p:txBody>
          <a:bodyPr wrap="square" lIns="0" tIns="0" rIns="0" bIns="0" numCol="1" spcCol="360000" rtlCol="0">
            <a:noAutofit/>
          </a:bodyPr>
          <a:lstStyle/>
          <a:p>
            <a:pPr marR="0" algn="ctr" rtl="0">
              <a:spcAft>
                <a:spcPts val="1200"/>
              </a:spcAft>
            </a:pPr>
            <a:r>
              <a:rPr lang="en-US" sz="1000">
                <a:solidFill>
                  <a:srgbClr val="000000"/>
                </a:solidFill>
                <a:latin typeface="Arial" panose="020B0604020202020204" pitchFamily="34" charset="0"/>
              </a:rPr>
              <a:t>Pine nut</a:t>
            </a:r>
            <a:r>
              <a:rPr lang="en-US" sz="1200" u="none" strike="noStrike">
                <a:solidFill>
                  <a:srgbClr val="000000"/>
                </a:solidFill>
                <a:latin typeface="Arial" panose="020B0604020202020204" pitchFamily="34" charset="0"/>
              </a:rPr>
              <a:t> </a:t>
            </a:r>
          </a:p>
        </p:txBody>
      </p:sp>
      <p:sp>
        <p:nvSpPr>
          <p:cNvPr id="6" name="Rectangle: Rounded Corners 5">
            <a:extLst>
              <a:ext uri="{FF2B5EF4-FFF2-40B4-BE49-F238E27FC236}">
                <a16:creationId xmlns:a16="http://schemas.microsoft.com/office/drawing/2014/main" id="{5B33ECF6-901A-CA45-B5D9-483995747AB9}"/>
              </a:ext>
            </a:extLst>
          </p:cNvPr>
          <p:cNvSpPr/>
          <p:nvPr/>
        </p:nvSpPr>
        <p:spPr>
          <a:xfrm>
            <a:off x="4661627" y="1852477"/>
            <a:ext cx="922564" cy="880844"/>
          </a:xfrm>
          <a:prstGeom prst="roundRect">
            <a:avLst/>
          </a:prstGeom>
          <a:blipFill dpi="0" rotWithShape="1">
            <a:blip r:embed="rId11">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00380A84-9AF0-7585-9F65-078ECD0C1FB1}"/>
              </a:ext>
            </a:extLst>
          </p:cNvPr>
          <p:cNvSpPr txBox="1"/>
          <p:nvPr/>
        </p:nvSpPr>
        <p:spPr>
          <a:xfrm>
            <a:off x="4583780" y="2824303"/>
            <a:ext cx="1083497" cy="976360"/>
          </a:xfrm>
          <a:prstGeom prst="rect">
            <a:avLst/>
          </a:prstGeom>
          <a:noFill/>
        </p:spPr>
        <p:txBody>
          <a:bodyPr wrap="square" lIns="0" tIns="0" rIns="0" bIns="0" numCol="1" spcCol="360000" rtlCol="0">
            <a:noAutofit/>
          </a:bodyPr>
          <a:lstStyle/>
          <a:p>
            <a:pPr marR="0" algn="ctr" rtl="0">
              <a:spcAft>
                <a:spcPts val="1200"/>
              </a:spcAft>
            </a:pPr>
            <a:r>
              <a:rPr lang="en-US" sz="1000">
                <a:solidFill>
                  <a:srgbClr val="000000"/>
                </a:solidFill>
                <a:latin typeface="Arial" panose="020B0604020202020204" pitchFamily="34" charset="0"/>
              </a:rPr>
              <a:t>Pecan</a:t>
            </a:r>
            <a:r>
              <a:rPr lang="en-US" sz="1200" u="none" strike="noStrike">
                <a:solidFill>
                  <a:srgbClr val="000000"/>
                </a:solidFill>
                <a:latin typeface="Arial" panose="020B0604020202020204" pitchFamily="34" charset="0"/>
              </a:rPr>
              <a:t> </a:t>
            </a:r>
          </a:p>
        </p:txBody>
      </p:sp>
      <p:sp>
        <p:nvSpPr>
          <p:cNvPr id="43" name="TextBox 42">
            <a:extLst>
              <a:ext uri="{FF2B5EF4-FFF2-40B4-BE49-F238E27FC236}">
                <a16:creationId xmlns:a16="http://schemas.microsoft.com/office/drawing/2014/main" id="{25934BFF-6DE2-0AB1-0A40-22ADF8CB1FAC}"/>
              </a:ext>
            </a:extLst>
          </p:cNvPr>
          <p:cNvSpPr txBox="1"/>
          <p:nvPr/>
        </p:nvSpPr>
        <p:spPr>
          <a:xfrm>
            <a:off x="746565" y="4562400"/>
            <a:ext cx="1083497" cy="976360"/>
          </a:xfrm>
          <a:prstGeom prst="rect">
            <a:avLst/>
          </a:prstGeom>
          <a:noFill/>
        </p:spPr>
        <p:txBody>
          <a:bodyPr wrap="square" lIns="0" tIns="0" rIns="0" bIns="0" numCol="1" spcCol="360000" rtlCol="0">
            <a:noAutofit/>
          </a:bodyPr>
          <a:lstStyle/>
          <a:p>
            <a:pPr algn="ctr">
              <a:spcAft>
                <a:spcPts val="1200"/>
              </a:spcAft>
            </a:pPr>
            <a:r>
              <a:rPr lang="en-AU" sz="1000">
                <a:solidFill>
                  <a:srgbClr val="000000"/>
                </a:solidFill>
                <a:latin typeface="Arial" panose="020B0604020202020204" pitchFamily="34" charset="0"/>
              </a:rPr>
              <a:t>Walnut</a:t>
            </a:r>
            <a:endParaRPr lang="en-US" sz="1200" u="none" strike="noStrike">
              <a:solidFill>
                <a:srgbClr val="000000"/>
              </a:solidFill>
              <a:latin typeface="Arial" panose="020B0604020202020204" pitchFamily="34" charset="0"/>
            </a:endParaRPr>
          </a:p>
          <a:p>
            <a:pPr marR="0" algn="l" rtl="0">
              <a:spcAft>
                <a:spcPts val="1200"/>
              </a:spcAft>
            </a:pPr>
            <a:endParaRPr lang="en-US" sz="1200" u="none" strike="noStrike">
              <a:solidFill>
                <a:srgbClr val="000000"/>
              </a:solidFill>
              <a:latin typeface="Arial" panose="020B0604020202020204" pitchFamily="34" charset="0"/>
            </a:endParaRPr>
          </a:p>
        </p:txBody>
      </p:sp>
      <p:sp>
        <p:nvSpPr>
          <p:cNvPr id="44" name="TextBox 43">
            <a:extLst>
              <a:ext uri="{FF2B5EF4-FFF2-40B4-BE49-F238E27FC236}">
                <a16:creationId xmlns:a16="http://schemas.microsoft.com/office/drawing/2014/main" id="{852A3859-7D27-7962-71E5-81D10287D490}"/>
              </a:ext>
            </a:extLst>
          </p:cNvPr>
          <p:cNvSpPr txBox="1"/>
          <p:nvPr/>
        </p:nvSpPr>
        <p:spPr>
          <a:xfrm>
            <a:off x="3296795" y="4560565"/>
            <a:ext cx="1083497" cy="976360"/>
          </a:xfrm>
          <a:prstGeom prst="rect">
            <a:avLst/>
          </a:prstGeom>
          <a:noFill/>
        </p:spPr>
        <p:txBody>
          <a:bodyPr wrap="square" lIns="0" tIns="0" rIns="0" bIns="0" numCol="1" spcCol="360000" rtlCol="0">
            <a:noAutofit/>
          </a:bodyPr>
          <a:lstStyle/>
          <a:p>
            <a:pPr marR="0" algn="ctr" rtl="0">
              <a:spcAft>
                <a:spcPts val="1200"/>
              </a:spcAft>
            </a:pPr>
            <a:r>
              <a:rPr lang="en-US" sz="1000">
                <a:solidFill>
                  <a:srgbClr val="000000"/>
                </a:solidFill>
                <a:latin typeface="Arial" panose="020B0604020202020204" pitchFamily="34" charset="0"/>
              </a:rPr>
              <a:t>Oats*</a:t>
            </a:r>
            <a:r>
              <a:rPr lang="en-US" sz="1200" u="none" strike="noStrike">
                <a:solidFill>
                  <a:srgbClr val="000000"/>
                </a:solidFill>
                <a:latin typeface="Arial" panose="020B0604020202020204" pitchFamily="34" charset="0"/>
              </a:rPr>
              <a:t> </a:t>
            </a:r>
          </a:p>
        </p:txBody>
      </p:sp>
      <p:sp>
        <p:nvSpPr>
          <p:cNvPr id="45" name="TextBox 44">
            <a:extLst>
              <a:ext uri="{FF2B5EF4-FFF2-40B4-BE49-F238E27FC236}">
                <a16:creationId xmlns:a16="http://schemas.microsoft.com/office/drawing/2014/main" id="{BE1BE779-C74A-35DA-3841-6329B6EB6152}"/>
              </a:ext>
            </a:extLst>
          </p:cNvPr>
          <p:cNvSpPr txBox="1"/>
          <p:nvPr/>
        </p:nvSpPr>
        <p:spPr>
          <a:xfrm>
            <a:off x="5856129" y="4566809"/>
            <a:ext cx="1083497" cy="976360"/>
          </a:xfrm>
          <a:prstGeom prst="rect">
            <a:avLst/>
          </a:prstGeom>
          <a:noFill/>
        </p:spPr>
        <p:txBody>
          <a:bodyPr wrap="square" lIns="0" tIns="0" rIns="0" bIns="0" numCol="1" spcCol="360000" rtlCol="0">
            <a:noAutofit/>
          </a:bodyPr>
          <a:lstStyle/>
          <a:p>
            <a:pPr marR="0" algn="ctr" rtl="0">
              <a:spcAft>
                <a:spcPts val="1200"/>
              </a:spcAft>
            </a:pPr>
            <a:r>
              <a:rPr lang="en-US" sz="1000" dirty="0" err="1">
                <a:solidFill>
                  <a:srgbClr val="000000"/>
                </a:solidFill>
                <a:latin typeface="Arial" panose="020B0604020202020204" pitchFamily="34" charset="0"/>
              </a:rPr>
              <a:t>Sulphites</a:t>
            </a:r>
            <a:r>
              <a:rPr lang="en-US" sz="1000" dirty="0">
                <a:solidFill>
                  <a:srgbClr val="000000"/>
                </a:solidFill>
                <a:latin typeface="Arial" panose="020B0604020202020204" pitchFamily="34" charset="0"/>
              </a:rPr>
              <a:t>**</a:t>
            </a:r>
            <a:r>
              <a:rPr lang="en-US" sz="1200" u="none" strike="noStrike" dirty="0">
                <a:solidFill>
                  <a:srgbClr val="000000"/>
                </a:solidFill>
                <a:latin typeface="Arial" panose="020B0604020202020204" pitchFamily="34" charset="0"/>
              </a:rPr>
              <a:t> </a:t>
            </a:r>
          </a:p>
        </p:txBody>
      </p:sp>
      <p:sp>
        <p:nvSpPr>
          <p:cNvPr id="46" name="TextBox 45">
            <a:extLst>
              <a:ext uri="{FF2B5EF4-FFF2-40B4-BE49-F238E27FC236}">
                <a16:creationId xmlns:a16="http://schemas.microsoft.com/office/drawing/2014/main" id="{F76E0998-8D9D-E156-7B6F-DC46799FB35F}"/>
              </a:ext>
            </a:extLst>
          </p:cNvPr>
          <p:cNvSpPr txBox="1"/>
          <p:nvPr/>
        </p:nvSpPr>
        <p:spPr>
          <a:xfrm>
            <a:off x="2028729" y="4562400"/>
            <a:ext cx="1083497" cy="976360"/>
          </a:xfrm>
          <a:prstGeom prst="rect">
            <a:avLst/>
          </a:prstGeom>
          <a:noFill/>
        </p:spPr>
        <p:txBody>
          <a:bodyPr wrap="square" lIns="0" tIns="0" rIns="0" bIns="0" numCol="1" spcCol="360000" rtlCol="0">
            <a:noAutofit/>
          </a:bodyPr>
          <a:lstStyle/>
          <a:p>
            <a:pPr marR="0" algn="ctr" rtl="0">
              <a:spcAft>
                <a:spcPts val="1200"/>
              </a:spcAft>
            </a:pPr>
            <a:r>
              <a:rPr lang="en-US" sz="1000">
                <a:solidFill>
                  <a:srgbClr val="000000"/>
                </a:solidFill>
                <a:latin typeface="Arial" panose="020B0604020202020204" pitchFamily="34" charset="0"/>
              </a:rPr>
              <a:t>Barley*</a:t>
            </a:r>
            <a:endParaRPr lang="en-US" sz="1200" u="none" strike="noStrike">
              <a:solidFill>
                <a:srgbClr val="000000"/>
              </a:solidFill>
              <a:latin typeface="Arial" panose="020B0604020202020204" pitchFamily="34" charset="0"/>
            </a:endParaRPr>
          </a:p>
        </p:txBody>
      </p:sp>
      <p:sp>
        <p:nvSpPr>
          <p:cNvPr id="48" name="TextBox 47">
            <a:extLst>
              <a:ext uri="{FF2B5EF4-FFF2-40B4-BE49-F238E27FC236}">
                <a16:creationId xmlns:a16="http://schemas.microsoft.com/office/drawing/2014/main" id="{B5CFACCE-4D4E-A281-83E5-D4B5F4E89E27}"/>
              </a:ext>
            </a:extLst>
          </p:cNvPr>
          <p:cNvSpPr txBox="1"/>
          <p:nvPr/>
        </p:nvSpPr>
        <p:spPr>
          <a:xfrm>
            <a:off x="4578760" y="4568693"/>
            <a:ext cx="1083497" cy="976360"/>
          </a:xfrm>
          <a:prstGeom prst="rect">
            <a:avLst/>
          </a:prstGeom>
          <a:noFill/>
        </p:spPr>
        <p:txBody>
          <a:bodyPr wrap="square" lIns="0" tIns="0" rIns="0" bIns="0" numCol="1" spcCol="360000" rtlCol="0">
            <a:noAutofit/>
          </a:bodyPr>
          <a:lstStyle/>
          <a:p>
            <a:pPr marR="0" algn="ctr" rtl="0">
              <a:spcAft>
                <a:spcPts val="1200"/>
              </a:spcAft>
            </a:pPr>
            <a:r>
              <a:rPr lang="en-US" sz="1000">
                <a:solidFill>
                  <a:srgbClr val="000000"/>
                </a:solidFill>
                <a:latin typeface="Arial" panose="020B0604020202020204" pitchFamily="34" charset="0"/>
              </a:rPr>
              <a:t>Rye*</a:t>
            </a:r>
            <a:r>
              <a:rPr lang="en-US" sz="1200" u="none" strike="noStrike">
                <a:solidFill>
                  <a:srgbClr val="000000"/>
                </a:solidFill>
                <a:latin typeface="Arial" panose="020B0604020202020204" pitchFamily="34" charset="0"/>
              </a:rPr>
              <a:t> </a:t>
            </a:r>
          </a:p>
        </p:txBody>
      </p:sp>
      <p:sp>
        <p:nvSpPr>
          <p:cNvPr id="3" name="Rectangle: Rounded Corners 2">
            <a:extLst>
              <a:ext uri="{FF2B5EF4-FFF2-40B4-BE49-F238E27FC236}">
                <a16:creationId xmlns:a16="http://schemas.microsoft.com/office/drawing/2014/main" id="{2682EA18-D94B-C658-4FE0-F7FC7EB2B1F0}"/>
              </a:ext>
            </a:extLst>
          </p:cNvPr>
          <p:cNvSpPr/>
          <p:nvPr/>
        </p:nvSpPr>
        <p:spPr>
          <a:xfrm>
            <a:off x="5929534" y="3572605"/>
            <a:ext cx="922564" cy="880844"/>
          </a:xfrm>
          <a:prstGeom prst="roundRect">
            <a:avLst/>
          </a:prstGeom>
          <a:blipFill dpi="0" rotWithShape="1">
            <a:blip r:embed="rId1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3CAC21FF-E524-983B-A696-7EEDEFC8382F}"/>
              </a:ext>
            </a:extLst>
          </p:cNvPr>
          <p:cNvSpPr txBox="1"/>
          <p:nvPr/>
        </p:nvSpPr>
        <p:spPr>
          <a:xfrm>
            <a:off x="531184" y="5390585"/>
            <a:ext cx="8095151" cy="585024"/>
          </a:xfrm>
          <a:prstGeom prst="rect">
            <a:avLst/>
          </a:prstGeom>
          <a:noFill/>
        </p:spPr>
        <p:txBody>
          <a:bodyPr wrap="square" lIns="0" tIns="0" rIns="0" bIns="0" numCol="1" spcCol="360000" rtlCol="0">
            <a:noAutofit/>
          </a:bodyPr>
          <a:lstStyle/>
          <a:p>
            <a:pPr>
              <a:spcAft>
                <a:spcPts val="1200"/>
              </a:spcAft>
            </a:pPr>
            <a:r>
              <a:rPr lang="en-AU" sz="1200">
                <a:solidFill>
                  <a:srgbClr val="000000"/>
                </a:solidFill>
                <a:latin typeface="Arial" panose="020B0604020202020204" pitchFamily="34" charset="0"/>
              </a:rPr>
              <a:t>* Barley, oats and rye must be declared if they contain gluten.  </a:t>
            </a:r>
          </a:p>
          <a:p>
            <a:pPr>
              <a:spcAft>
                <a:spcPts val="1200"/>
              </a:spcAft>
            </a:pPr>
            <a:r>
              <a:rPr lang="en-AU" sz="1200">
                <a:solidFill>
                  <a:srgbClr val="000000"/>
                </a:solidFill>
                <a:latin typeface="Arial" panose="020B0604020202020204" pitchFamily="34" charset="0"/>
              </a:rPr>
              <a:t>** Sulphites must be declared when added in amounts equal to or more than 10 milligrams per kilogram of food. </a:t>
            </a:r>
          </a:p>
          <a:p>
            <a:pPr>
              <a:spcAft>
                <a:spcPts val="1200"/>
              </a:spcAft>
            </a:pPr>
            <a:endParaRPr lang="en-US" sz="1200" u="none" strike="noStrike">
              <a:solidFill>
                <a:srgbClr val="000000"/>
              </a:solidFill>
              <a:latin typeface="Arial" panose="020B0604020202020204" pitchFamily="34" charset="0"/>
            </a:endParaRPr>
          </a:p>
          <a:p>
            <a:pPr marR="0" algn="l" rtl="0">
              <a:spcAft>
                <a:spcPts val="1200"/>
              </a:spcAft>
            </a:pPr>
            <a:endParaRPr lang="en-US" sz="1200" u="none" strike="noStrike">
              <a:solidFill>
                <a:srgbClr val="000000"/>
              </a:solidFill>
              <a:latin typeface="Arial" panose="020B0604020202020204" pitchFamily="34" charset="0"/>
            </a:endParaRPr>
          </a:p>
        </p:txBody>
      </p:sp>
    </p:spTree>
    <p:extLst>
      <p:ext uri="{BB962C8B-B14F-4D97-AF65-F5344CB8AC3E}">
        <p14:creationId xmlns:p14="http://schemas.microsoft.com/office/powerpoint/2010/main" val="51611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1000"/>
                                        <p:tgtEl>
                                          <p:spTgt spid="31"/>
                                        </p:tgtEl>
                                      </p:cBhvr>
                                    </p:animEffect>
                                    <p:anim calcmode="lin" valueType="num">
                                      <p:cBhvr>
                                        <p:cTn id="41" dur="1000" fill="hold"/>
                                        <p:tgtEl>
                                          <p:spTgt spid="31"/>
                                        </p:tgtEl>
                                        <p:attrNameLst>
                                          <p:attrName>ppt_x</p:attrName>
                                        </p:attrNameLst>
                                      </p:cBhvr>
                                      <p:tavLst>
                                        <p:tav tm="0">
                                          <p:val>
                                            <p:strVal val="#ppt_x"/>
                                          </p:val>
                                        </p:tav>
                                        <p:tav tm="100000">
                                          <p:val>
                                            <p:strVal val="#ppt_x"/>
                                          </p:val>
                                        </p:tav>
                                      </p:tavLst>
                                    </p:anim>
                                    <p:anim calcmode="lin" valueType="num">
                                      <p:cBhvr>
                                        <p:cTn id="4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0"/>
                                        <p:tgtEl>
                                          <p:spTgt spid="32"/>
                                        </p:tgtEl>
                                      </p:cBhvr>
                                    </p:animEffect>
                                    <p:anim calcmode="lin" valueType="num">
                                      <p:cBhvr>
                                        <p:cTn id="48" dur="1000" fill="hold"/>
                                        <p:tgtEl>
                                          <p:spTgt spid="32"/>
                                        </p:tgtEl>
                                        <p:attrNameLst>
                                          <p:attrName>ppt_x</p:attrName>
                                        </p:attrNameLst>
                                      </p:cBhvr>
                                      <p:tavLst>
                                        <p:tav tm="0">
                                          <p:val>
                                            <p:strVal val="#ppt_x"/>
                                          </p:val>
                                        </p:tav>
                                        <p:tav tm="100000">
                                          <p:val>
                                            <p:strVal val="#ppt_x"/>
                                          </p:val>
                                        </p:tav>
                                      </p:tavLst>
                                    </p:anim>
                                    <p:anim calcmode="lin" valueType="num">
                                      <p:cBhvr>
                                        <p:cTn id="49" dur="1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anim calcmode="lin" valueType="num">
                                      <p:cBhvr>
                                        <p:cTn id="53" dur="1000" fill="hold"/>
                                        <p:tgtEl>
                                          <p:spTgt spid="21"/>
                                        </p:tgtEl>
                                        <p:attrNameLst>
                                          <p:attrName>ppt_x</p:attrName>
                                        </p:attrNameLst>
                                      </p:cBhvr>
                                      <p:tavLst>
                                        <p:tav tm="0">
                                          <p:val>
                                            <p:strVal val="#ppt_x"/>
                                          </p:val>
                                        </p:tav>
                                        <p:tav tm="100000">
                                          <p:val>
                                            <p:strVal val="#ppt_x"/>
                                          </p:val>
                                        </p:tav>
                                      </p:tavLst>
                                    </p:anim>
                                    <p:anim calcmode="lin" valueType="num">
                                      <p:cBhvr>
                                        <p:cTn id="5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anim calcmode="lin" valueType="num">
                                      <p:cBhvr>
                                        <p:cTn id="60" dur="1000" fill="hold"/>
                                        <p:tgtEl>
                                          <p:spTgt spid="22"/>
                                        </p:tgtEl>
                                        <p:attrNameLst>
                                          <p:attrName>ppt_x</p:attrName>
                                        </p:attrNameLst>
                                      </p:cBhvr>
                                      <p:tavLst>
                                        <p:tav tm="0">
                                          <p:val>
                                            <p:strVal val="#ppt_x"/>
                                          </p:val>
                                        </p:tav>
                                        <p:tav tm="100000">
                                          <p:val>
                                            <p:strVal val="#ppt_x"/>
                                          </p:val>
                                        </p:tav>
                                      </p:tavLst>
                                    </p:anim>
                                    <p:anim calcmode="lin" valueType="num">
                                      <p:cBhvr>
                                        <p:cTn id="61" dur="1000" fill="hold"/>
                                        <p:tgtEl>
                                          <p:spTgt spid="22"/>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1000"/>
                                        <p:tgtEl>
                                          <p:spTgt spid="33"/>
                                        </p:tgtEl>
                                      </p:cBhvr>
                                    </p:animEffect>
                                    <p:anim calcmode="lin" valueType="num">
                                      <p:cBhvr>
                                        <p:cTn id="65" dur="1000" fill="hold"/>
                                        <p:tgtEl>
                                          <p:spTgt spid="33"/>
                                        </p:tgtEl>
                                        <p:attrNameLst>
                                          <p:attrName>ppt_x</p:attrName>
                                        </p:attrNameLst>
                                      </p:cBhvr>
                                      <p:tavLst>
                                        <p:tav tm="0">
                                          <p:val>
                                            <p:strVal val="#ppt_x"/>
                                          </p:val>
                                        </p:tav>
                                        <p:tav tm="100000">
                                          <p:val>
                                            <p:strVal val="#ppt_x"/>
                                          </p:val>
                                        </p:tav>
                                      </p:tavLst>
                                    </p:anim>
                                    <p:anim calcmode="lin" valueType="num">
                                      <p:cBhvr>
                                        <p:cTn id="6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1000"/>
                                        <p:tgtEl>
                                          <p:spTgt spid="23"/>
                                        </p:tgtEl>
                                      </p:cBhvr>
                                    </p:animEffect>
                                    <p:anim calcmode="lin" valueType="num">
                                      <p:cBhvr>
                                        <p:cTn id="72" dur="1000" fill="hold"/>
                                        <p:tgtEl>
                                          <p:spTgt spid="23"/>
                                        </p:tgtEl>
                                        <p:attrNameLst>
                                          <p:attrName>ppt_x</p:attrName>
                                        </p:attrNameLst>
                                      </p:cBhvr>
                                      <p:tavLst>
                                        <p:tav tm="0">
                                          <p:val>
                                            <p:strVal val="#ppt_x"/>
                                          </p:val>
                                        </p:tav>
                                        <p:tav tm="100000">
                                          <p:val>
                                            <p:strVal val="#ppt_x"/>
                                          </p:val>
                                        </p:tav>
                                      </p:tavLst>
                                    </p:anim>
                                    <p:anim calcmode="lin" valueType="num">
                                      <p:cBhvr>
                                        <p:cTn id="7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1000"/>
                                        <p:tgtEl>
                                          <p:spTgt spid="25"/>
                                        </p:tgtEl>
                                      </p:cBhvr>
                                    </p:animEffect>
                                    <p:anim calcmode="lin" valueType="num">
                                      <p:cBhvr>
                                        <p:cTn id="79" dur="1000" fill="hold"/>
                                        <p:tgtEl>
                                          <p:spTgt spid="25"/>
                                        </p:tgtEl>
                                        <p:attrNameLst>
                                          <p:attrName>ppt_x</p:attrName>
                                        </p:attrNameLst>
                                      </p:cBhvr>
                                      <p:tavLst>
                                        <p:tav tm="0">
                                          <p:val>
                                            <p:strVal val="#ppt_x"/>
                                          </p:val>
                                        </p:tav>
                                        <p:tav tm="100000">
                                          <p:val>
                                            <p:strVal val="#ppt_x"/>
                                          </p:val>
                                        </p:tav>
                                      </p:tavLst>
                                    </p:anim>
                                    <p:anim calcmode="lin" valueType="num">
                                      <p:cBhvr>
                                        <p:cTn id="8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fade">
                                      <p:cBhvr>
                                        <p:cTn id="85" dur="1000"/>
                                        <p:tgtEl>
                                          <p:spTgt spid="26"/>
                                        </p:tgtEl>
                                      </p:cBhvr>
                                    </p:animEffect>
                                    <p:anim calcmode="lin" valueType="num">
                                      <p:cBhvr>
                                        <p:cTn id="86" dur="1000" fill="hold"/>
                                        <p:tgtEl>
                                          <p:spTgt spid="26"/>
                                        </p:tgtEl>
                                        <p:attrNameLst>
                                          <p:attrName>ppt_x</p:attrName>
                                        </p:attrNameLst>
                                      </p:cBhvr>
                                      <p:tavLst>
                                        <p:tav tm="0">
                                          <p:val>
                                            <p:strVal val="#ppt_x"/>
                                          </p:val>
                                        </p:tav>
                                        <p:tav tm="100000">
                                          <p:val>
                                            <p:strVal val="#ppt_x"/>
                                          </p:val>
                                        </p:tav>
                                      </p:tavLst>
                                    </p:anim>
                                    <p:anim calcmode="lin" valueType="num">
                                      <p:cBhvr>
                                        <p:cTn id="8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1000"/>
                                        <p:tgtEl>
                                          <p:spTgt spid="28"/>
                                        </p:tgtEl>
                                      </p:cBhvr>
                                    </p:animEffect>
                                    <p:anim calcmode="lin" valueType="num">
                                      <p:cBhvr>
                                        <p:cTn id="93" dur="1000" fill="hold"/>
                                        <p:tgtEl>
                                          <p:spTgt spid="28"/>
                                        </p:tgtEl>
                                        <p:attrNameLst>
                                          <p:attrName>ppt_x</p:attrName>
                                        </p:attrNameLst>
                                      </p:cBhvr>
                                      <p:tavLst>
                                        <p:tav tm="0">
                                          <p:val>
                                            <p:strVal val="#ppt_x"/>
                                          </p:val>
                                        </p:tav>
                                        <p:tav tm="100000">
                                          <p:val>
                                            <p:strVal val="#ppt_x"/>
                                          </p:val>
                                        </p:tav>
                                      </p:tavLst>
                                    </p:anim>
                                    <p:anim calcmode="lin" valueType="num">
                                      <p:cBhvr>
                                        <p:cTn id="9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fade">
                                      <p:cBhvr>
                                        <p:cTn id="99" dur="1000"/>
                                        <p:tgtEl>
                                          <p:spTgt spid="6"/>
                                        </p:tgtEl>
                                      </p:cBhvr>
                                    </p:animEffect>
                                    <p:anim calcmode="lin" valueType="num">
                                      <p:cBhvr>
                                        <p:cTn id="100" dur="1000" fill="hold"/>
                                        <p:tgtEl>
                                          <p:spTgt spid="6"/>
                                        </p:tgtEl>
                                        <p:attrNameLst>
                                          <p:attrName>ppt_x</p:attrName>
                                        </p:attrNameLst>
                                      </p:cBhvr>
                                      <p:tavLst>
                                        <p:tav tm="0">
                                          <p:val>
                                            <p:strVal val="#ppt_x"/>
                                          </p:val>
                                        </p:tav>
                                        <p:tav tm="100000">
                                          <p:val>
                                            <p:strVal val="#ppt_x"/>
                                          </p:val>
                                        </p:tav>
                                      </p:tavLst>
                                    </p:anim>
                                    <p:anim calcmode="lin" valueType="num">
                                      <p:cBhvr>
                                        <p:cTn id="101" dur="1000" fill="hold"/>
                                        <p:tgtEl>
                                          <p:spTgt spid="6"/>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7"/>
                                        </p:tgtEl>
                                        <p:attrNameLst>
                                          <p:attrName>style.visibility</p:attrName>
                                        </p:attrNameLst>
                                      </p:cBhvr>
                                      <p:to>
                                        <p:strVal val="visible"/>
                                      </p:to>
                                    </p:set>
                                    <p:animEffect transition="in" filter="fade">
                                      <p:cBhvr>
                                        <p:cTn id="104" dur="1000"/>
                                        <p:tgtEl>
                                          <p:spTgt spid="7"/>
                                        </p:tgtEl>
                                      </p:cBhvr>
                                    </p:animEffect>
                                    <p:anim calcmode="lin" valueType="num">
                                      <p:cBhvr>
                                        <p:cTn id="105" dur="1000" fill="hold"/>
                                        <p:tgtEl>
                                          <p:spTgt spid="7"/>
                                        </p:tgtEl>
                                        <p:attrNameLst>
                                          <p:attrName>ppt_x</p:attrName>
                                        </p:attrNameLst>
                                      </p:cBhvr>
                                      <p:tavLst>
                                        <p:tav tm="0">
                                          <p:val>
                                            <p:strVal val="#ppt_x"/>
                                          </p:val>
                                        </p:tav>
                                        <p:tav tm="100000">
                                          <p:val>
                                            <p:strVal val="#ppt_x"/>
                                          </p:val>
                                        </p:tav>
                                      </p:tavLst>
                                    </p:anim>
                                    <p:anim calcmode="lin" valueType="num">
                                      <p:cBhvr>
                                        <p:cTn id="10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animEffect transition="in" filter="fade">
                                      <p:cBhvr>
                                        <p:cTn id="111" dur="1000"/>
                                        <p:tgtEl>
                                          <p:spTgt spid="43"/>
                                        </p:tgtEl>
                                      </p:cBhvr>
                                    </p:animEffect>
                                    <p:anim calcmode="lin" valueType="num">
                                      <p:cBhvr>
                                        <p:cTn id="112" dur="1000" fill="hold"/>
                                        <p:tgtEl>
                                          <p:spTgt spid="43"/>
                                        </p:tgtEl>
                                        <p:attrNameLst>
                                          <p:attrName>ppt_x</p:attrName>
                                        </p:attrNameLst>
                                      </p:cBhvr>
                                      <p:tavLst>
                                        <p:tav tm="0">
                                          <p:val>
                                            <p:strVal val="#ppt_x"/>
                                          </p:val>
                                        </p:tav>
                                        <p:tav tm="100000">
                                          <p:val>
                                            <p:strVal val="#ppt_x"/>
                                          </p:val>
                                        </p:tav>
                                      </p:tavLst>
                                    </p:anim>
                                    <p:anim calcmode="lin" valueType="num">
                                      <p:cBhvr>
                                        <p:cTn id="113" dur="1000" fill="hold"/>
                                        <p:tgtEl>
                                          <p:spTgt spid="43"/>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44"/>
                                        </p:tgtEl>
                                        <p:attrNameLst>
                                          <p:attrName>style.visibility</p:attrName>
                                        </p:attrNameLst>
                                      </p:cBhvr>
                                      <p:to>
                                        <p:strVal val="visible"/>
                                      </p:to>
                                    </p:set>
                                    <p:animEffect transition="in" filter="fade">
                                      <p:cBhvr>
                                        <p:cTn id="116" dur="1000"/>
                                        <p:tgtEl>
                                          <p:spTgt spid="44"/>
                                        </p:tgtEl>
                                      </p:cBhvr>
                                    </p:animEffect>
                                    <p:anim calcmode="lin" valueType="num">
                                      <p:cBhvr>
                                        <p:cTn id="117" dur="1000" fill="hold"/>
                                        <p:tgtEl>
                                          <p:spTgt spid="44"/>
                                        </p:tgtEl>
                                        <p:attrNameLst>
                                          <p:attrName>ppt_x</p:attrName>
                                        </p:attrNameLst>
                                      </p:cBhvr>
                                      <p:tavLst>
                                        <p:tav tm="0">
                                          <p:val>
                                            <p:strVal val="#ppt_x"/>
                                          </p:val>
                                        </p:tav>
                                        <p:tav tm="100000">
                                          <p:val>
                                            <p:strVal val="#ppt_x"/>
                                          </p:val>
                                        </p:tav>
                                      </p:tavLst>
                                    </p:anim>
                                    <p:anim calcmode="lin" valueType="num">
                                      <p:cBhvr>
                                        <p:cTn id="118" dur="1000" fill="hold"/>
                                        <p:tgtEl>
                                          <p:spTgt spid="44"/>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fade">
                                      <p:cBhvr>
                                        <p:cTn id="121" dur="1000"/>
                                        <p:tgtEl>
                                          <p:spTgt spid="45"/>
                                        </p:tgtEl>
                                      </p:cBhvr>
                                    </p:animEffect>
                                    <p:anim calcmode="lin" valueType="num">
                                      <p:cBhvr>
                                        <p:cTn id="122" dur="1000" fill="hold"/>
                                        <p:tgtEl>
                                          <p:spTgt spid="45"/>
                                        </p:tgtEl>
                                        <p:attrNameLst>
                                          <p:attrName>ppt_x</p:attrName>
                                        </p:attrNameLst>
                                      </p:cBhvr>
                                      <p:tavLst>
                                        <p:tav tm="0">
                                          <p:val>
                                            <p:strVal val="#ppt_x"/>
                                          </p:val>
                                        </p:tav>
                                        <p:tav tm="100000">
                                          <p:val>
                                            <p:strVal val="#ppt_x"/>
                                          </p:val>
                                        </p:tav>
                                      </p:tavLst>
                                    </p:anim>
                                    <p:anim calcmode="lin" valueType="num">
                                      <p:cBhvr>
                                        <p:cTn id="1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46"/>
                                        </p:tgtEl>
                                        <p:attrNameLst>
                                          <p:attrName>style.visibility</p:attrName>
                                        </p:attrNameLst>
                                      </p:cBhvr>
                                      <p:to>
                                        <p:strVal val="visible"/>
                                      </p:to>
                                    </p:set>
                                    <p:animEffect transition="in" filter="fade">
                                      <p:cBhvr>
                                        <p:cTn id="128" dur="1000"/>
                                        <p:tgtEl>
                                          <p:spTgt spid="46"/>
                                        </p:tgtEl>
                                      </p:cBhvr>
                                    </p:animEffect>
                                    <p:anim calcmode="lin" valueType="num">
                                      <p:cBhvr>
                                        <p:cTn id="129" dur="1000" fill="hold"/>
                                        <p:tgtEl>
                                          <p:spTgt spid="46"/>
                                        </p:tgtEl>
                                        <p:attrNameLst>
                                          <p:attrName>ppt_x</p:attrName>
                                        </p:attrNameLst>
                                      </p:cBhvr>
                                      <p:tavLst>
                                        <p:tav tm="0">
                                          <p:val>
                                            <p:strVal val="#ppt_x"/>
                                          </p:val>
                                        </p:tav>
                                        <p:tav tm="100000">
                                          <p:val>
                                            <p:strVal val="#ppt_x"/>
                                          </p:val>
                                        </p:tav>
                                      </p:tavLst>
                                    </p:anim>
                                    <p:anim calcmode="lin" valueType="num">
                                      <p:cBhvr>
                                        <p:cTn id="130" dur="1000" fill="hold"/>
                                        <p:tgtEl>
                                          <p:spTgt spid="46"/>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48"/>
                                        </p:tgtEl>
                                        <p:attrNameLst>
                                          <p:attrName>style.visibility</p:attrName>
                                        </p:attrNameLst>
                                      </p:cBhvr>
                                      <p:to>
                                        <p:strVal val="visible"/>
                                      </p:to>
                                    </p:set>
                                    <p:animEffect transition="in" filter="fade">
                                      <p:cBhvr>
                                        <p:cTn id="133" dur="1000"/>
                                        <p:tgtEl>
                                          <p:spTgt spid="48"/>
                                        </p:tgtEl>
                                      </p:cBhvr>
                                    </p:animEffect>
                                    <p:anim calcmode="lin" valueType="num">
                                      <p:cBhvr>
                                        <p:cTn id="134" dur="1000" fill="hold"/>
                                        <p:tgtEl>
                                          <p:spTgt spid="48"/>
                                        </p:tgtEl>
                                        <p:attrNameLst>
                                          <p:attrName>ppt_x</p:attrName>
                                        </p:attrNameLst>
                                      </p:cBhvr>
                                      <p:tavLst>
                                        <p:tav tm="0">
                                          <p:val>
                                            <p:strVal val="#ppt_x"/>
                                          </p:val>
                                        </p:tav>
                                        <p:tav tm="100000">
                                          <p:val>
                                            <p:strVal val="#ppt_x"/>
                                          </p:val>
                                        </p:tav>
                                      </p:tavLst>
                                    </p:anim>
                                    <p:anim calcmode="lin" valueType="num">
                                      <p:cBhvr>
                                        <p:cTn id="13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3"/>
                                        </p:tgtEl>
                                        <p:attrNameLst>
                                          <p:attrName>style.visibility</p:attrName>
                                        </p:attrNameLst>
                                      </p:cBhvr>
                                      <p:to>
                                        <p:strVal val="visible"/>
                                      </p:to>
                                    </p:set>
                                    <p:animEffect transition="in" filter="fade">
                                      <p:cBhvr>
                                        <p:cTn id="140" dur="1000"/>
                                        <p:tgtEl>
                                          <p:spTgt spid="3"/>
                                        </p:tgtEl>
                                      </p:cBhvr>
                                    </p:animEffect>
                                    <p:anim calcmode="lin" valueType="num">
                                      <p:cBhvr>
                                        <p:cTn id="141" dur="1000" fill="hold"/>
                                        <p:tgtEl>
                                          <p:spTgt spid="3"/>
                                        </p:tgtEl>
                                        <p:attrNameLst>
                                          <p:attrName>ppt_x</p:attrName>
                                        </p:attrNameLst>
                                      </p:cBhvr>
                                      <p:tavLst>
                                        <p:tav tm="0">
                                          <p:val>
                                            <p:strVal val="#ppt_x"/>
                                          </p:val>
                                        </p:tav>
                                        <p:tav tm="100000">
                                          <p:val>
                                            <p:strVal val="#ppt_x"/>
                                          </p:val>
                                        </p:tav>
                                      </p:tavLst>
                                    </p:anim>
                                    <p:anim calcmode="lin" valueType="num">
                                      <p:cBhvr>
                                        <p:cTn id="1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grpId="0" nodeType="clickEffect">
                                  <p:stCondLst>
                                    <p:cond delay="0"/>
                                  </p:stCondLst>
                                  <p:childTnLst>
                                    <p:set>
                                      <p:cBhvr>
                                        <p:cTn id="146" dur="1" fill="hold">
                                          <p:stCondLst>
                                            <p:cond delay="0"/>
                                          </p:stCondLst>
                                        </p:cTn>
                                        <p:tgtEl>
                                          <p:spTgt spid="10"/>
                                        </p:tgtEl>
                                        <p:attrNameLst>
                                          <p:attrName>style.visibility</p:attrName>
                                        </p:attrNameLst>
                                      </p:cBhvr>
                                      <p:to>
                                        <p:strVal val="visible"/>
                                      </p:to>
                                    </p:set>
                                    <p:animEffect transition="in" filter="fade">
                                      <p:cBhvr>
                                        <p:cTn id="147" dur="1000"/>
                                        <p:tgtEl>
                                          <p:spTgt spid="10"/>
                                        </p:tgtEl>
                                      </p:cBhvr>
                                    </p:animEffect>
                                    <p:anim calcmode="lin" valueType="num">
                                      <p:cBhvr>
                                        <p:cTn id="148" dur="1000" fill="hold"/>
                                        <p:tgtEl>
                                          <p:spTgt spid="10"/>
                                        </p:tgtEl>
                                        <p:attrNameLst>
                                          <p:attrName>ppt_x</p:attrName>
                                        </p:attrNameLst>
                                      </p:cBhvr>
                                      <p:tavLst>
                                        <p:tav tm="0">
                                          <p:val>
                                            <p:strVal val="#ppt_x"/>
                                          </p:val>
                                        </p:tav>
                                        <p:tav tm="100000">
                                          <p:val>
                                            <p:strVal val="#ppt_x"/>
                                          </p:val>
                                        </p:tav>
                                      </p:tavLst>
                                    </p:anim>
                                    <p:anim calcmode="lin" valueType="num">
                                      <p:cBhvr>
                                        <p:cTn id="1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8" grpId="0" animBg="1"/>
      <p:bldP spid="19" grpId="0" animBg="1"/>
      <p:bldP spid="20" grpId="0" animBg="1"/>
      <p:bldP spid="21" grpId="0" animBg="1"/>
      <p:bldP spid="22" grpId="0" animBg="1"/>
      <p:bldP spid="23" grpId="0" animBg="1"/>
      <p:bldP spid="25" grpId="0" animBg="1"/>
      <p:bldP spid="26" grpId="0" animBg="1"/>
      <p:bldP spid="28" grpId="0" animBg="1"/>
      <p:bldP spid="30" grpId="0"/>
      <p:bldP spid="31" grpId="0"/>
      <p:bldP spid="32" grpId="0"/>
      <p:bldP spid="33" grpId="0"/>
      <p:bldP spid="6" grpId="0" animBg="1"/>
      <p:bldP spid="7" grpId="0"/>
      <p:bldP spid="43" grpId="0"/>
      <p:bldP spid="44" grpId="0"/>
      <p:bldP spid="45" grpId="0"/>
      <p:bldP spid="46" grpId="0"/>
      <p:bldP spid="48" grpId="0"/>
      <p:bldP spid="3"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970AD0-2A7D-688A-C1D0-28375558C04E}"/>
              </a:ext>
            </a:extLst>
          </p:cNvPr>
          <p:cNvSpPr>
            <a:spLocks noGrp="1"/>
          </p:cNvSpPr>
          <p:nvPr>
            <p:ph type="ftr" sz="quarter" idx="11"/>
          </p:nvPr>
        </p:nvSpPr>
        <p:spPr>
          <a:xfrm>
            <a:off x="211185" y="6356350"/>
            <a:ext cx="4503427" cy="365125"/>
          </a:xfrm>
        </p:spPr>
        <p:txBody>
          <a:bodyPr/>
          <a:lstStyle/>
          <a:p>
            <a:r>
              <a:rPr lang="en-AU"/>
              <a:t>City of Port Phillip: Module 2 - Management</a:t>
            </a:r>
          </a:p>
        </p:txBody>
      </p:sp>
      <p:sp>
        <p:nvSpPr>
          <p:cNvPr id="3" name="Slide Number Placeholder 2">
            <a:extLst>
              <a:ext uri="{FF2B5EF4-FFF2-40B4-BE49-F238E27FC236}">
                <a16:creationId xmlns:a16="http://schemas.microsoft.com/office/drawing/2014/main" id="{3C71DC9C-BC8E-4BC5-5DAB-4C3156B44BCD}"/>
              </a:ext>
            </a:extLst>
          </p:cNvPr>
          <p:cNvSpPr>
            <a:spLocks noGrp="1"/>
          </p:cNvSpPr>
          <p:nvPr>
            <p:ph type="sldNum" sz="quarter" idx="12"/>
          </p:nvPr>
        </p:nvSpPr>
        <p:spPr/>
        <p:txBody>
          <a:bodyPr/>
          <a:lstStyle/>
          <a:p>
            <a:fld id="{5DE5E57D-DEB0-4AFD-865C-8114F3308714}" type="slidenum">
              <a:rPr lang="en-AU" smtClean="0"/>
              <a:t>6</a:t>
            </a:fld>
            <a:endParaRPr lang="en-AU"/>
          </a:p>
        </p:txBody>
      </p:sp>
      <p:sp>
        <p:nvSpPr>
          <p:cNvPr id="5" name="TextBox 4">
            <a:extLst>
              <a:ext uri="{FF2B5EF4-FFF2-40B4-BE49-F238E27FC236}">
                <a16:creationId xmlns:a16="http://schemas.microsoft.com/office/drawing/2014/main" id="{25B4D534-09FB-10DE-2695-1ADB7842C031}"/>
              </a:ext>
            </a:extLst>
          </p:cNvPr>
          <p:cNvSpPr txBox="1"/>
          <p:nvPr/>
        </p:nvSpPr>
        <p:spPr>
          <a:xfrm>
            <a:off x="428064" y="44466"/>
            <a:ext cx="8287871" cy="775189"/>
          </a:xfrm>
          <a:prstGeom prst="rect">
            <a:avLst/>
          </a:prstGeom>
          <a:noFill/>
        </p:spPr>
        <p:txBody>
          <a:bodyPr wrap="square" lIns="0" tIns="0" rIns="0" bIns="0" rtlCol="0" anchor="b" anchorCtr="0">
            <a:noAutofit/>
          </a:bodyPr>
          <a:lstStyle/>
          <a:p>
            <a:pPr algn="ctr"/>
            <a:r>
              <a:rPr lang="en-US" sz="2400">
                <a:solidFill>
                  <a:schemeClr val="bg1"/>
                </a:solidFill>
              </a:rPr>
              <a:t>Creating processes and plans to manage allergens</a:t>
            </a:r>
            <a:endParaRPr lang="en-AU" sz="2400">
              <a:solidFill>
                <a:schemeClr val="bg1"/>
              </a:solidFill>
            </a:endParaRPr>
          </a:p>
        </p:txBody>
      </p:sp>
      <p:pic>
        <p:nvPicPr>
          <p:cNvPr id="7" name="Picture 6">
            <a:extLst>
              <a:ext uri="{FF2B5EF4-FFF2-40B4-BE49-F238E27FC236}">
                <a16:creationId xmlns:a16="http://schemas.microsoft.com/office/drawing/2014/main" id="{A778C3C7-EE89-CD1E-FA6D-39ED6D30B44D}"/>
              </a:ext>
            </a:extLst>
          </p:cNvPr>
          <p:cNvPicPr>
            <a:picLocks noChangeAspect="1"/>
          </p:cNvPicPr>
          <p:nvPr/>
        </p:nvPicPr>
        <p:blipFill>
          <a:blip r:embed="rId2">
            <a:extLst>
              <a:ext uri="{28A0092B-C50C-407E-A947-70E740481C1C}">
                <a14:useLocalDpi xmlns:a14="http://schemas.microsoft.com/office/drawing/2010/main" val="0"/>
              </a:ext>
            </a:extLst>
          </a:blip>
          <a:srcRect l="21513" r="21513"/>
          <a:stretch/>
        </p:blipFill>
        <p:spPr>
          <a:xfrm>
            <a:off x="4023359" y="1390983"/>
            <a:ext cx="4620296" cy="4280468"/>
          </a:xfrm>
          <a:prstGeom prst="rect">
            <a:avLst/>
          </a:prstGeom>
        </p:spPr>
      </p:pic>
      <p:sp>
        <p:nvSpPr>
          <p:cNvPr id="6" name="TextBox 5">
            <a:extLst>
              <a:ext uri="{FF2B5EF4-FFF2-40B4-BE49-F238E27FC236}">
                <a16:creationId xmlns:a16="http://schemas.microsoft.com/office/drawing/2014/main" id="{0C3841FA-BDFC-251A-E422-2191B95A5EEE}"/>
              </a:ext>
            </a:extLst>
          </p:cNvPr>
          <p:cNvSpPr txBox="1"/>
          <p:nvPr/>
        </p:nvSpPr>
        <p:spPr>
          <a:xfrm>
            <a:off x="530907" y="1390983"/>
            <a:ext cx="3039917" cy="585332"/>
          </a:xfrm>
          <a:prstGeom prst="rect">
            <a:avLst/>
          </a:prstGeom>
          <a:noFill/>
        </p:spPr>
        <p:txBody>
          <a:bodyPr wrap="square" lIns="0" tIns="0" rIns="0" bIns="0" numCol="1" spcCol="360000" rtlCol="0">
            <a:noAutofit/>
          </a:bodyPr>
          <a:lstStyle/>
          <a:p>
            <a:pPr marR="0" algn="l" rtl="0">
              <a:spcAft>
                <a:spcPts val="1200"/>
              </a:spcAft>
            </a:pPr>
            <a:r>
              <a:rPr lang="en-US" sz="1200">
                <a:solidFill>
                  <a:srgbClr val="000000"/>
                </a:solidFill>
                <a:latin typeface="Arial" panose="020B0604020202020204" pitchFamily="34" charset="0"/>
              </a:rPr>
              <a:t>Some c</a:t>
            </a:r>
            <a:r>
              <a:rPr lang="en-US" sz="1200" u="none" strike="noStrike">
                <a:solidFill>
                  <a:srgbClr val="000000"/>
                </a:solidFill>
                <a:latin typeface="Arial" panose="020B0604020202020204" pitchFamily="34" charset="0"/>
              </a:rPr>
              <a:t>ommon processes and plans for managing allergens within a food business includes:</a:t>
            </a:r>
            <a:endParaRPr lang="en-US" sz="1200">
              <a:solidFill>
                <a:srgbClr val="000000"/>
              </a:solidFill>
              <a:latin typeface="Arial" panose="020B0604020202020204" pitchFamily="34" charset="0"/>
            </a:endParaRPr>
          </a:p>
          <a:p>
            <a:pPr marR="0" algn="l" rtl="0">
              <a:spcAft>
                <a:spcPts val="1200"/>
              </a:spcAft>
            </a:pPr>
            <a:endParaRPr lang="en-US" sz="1200" u="none" strike="noStrike">
              <a:solidFill>
                <a:srgbClr val="000000"/>
              </a:solidFill>
              <a:latin typeface="Arial" panose="020B0604020202020204" pitchFamily="34" charset="0"/>
            </a:endParaRPr>
          </a:p>
        </p:txBody>
      </p:sp>
      <p:sp>
        <p:nvSpPr>
          <p:cNvPr id="12" name="TextBox 11">
            <a:extLst>
              <a:ext uri="{FF2B5EF4-FFF2-40B4-BE49-F238E27FC236}">
                <a16:creationId xmlns:a16="http://schemas.microsoft.com/office/drawing/2014/main" id="{BA10A09F-DCA3-F90D-0DE6-449B58AB125F}"/>
              </a:ext>
            </a:extLst>
          </p:cNvPr>
          <p:cNvSpPr txBox="1"/>
          <p:nvPr/>
        </p:nvSpPr>
        <p:spPr>
          <a:xfrm>
            <a:off x="530906" y="4519091"/>
            <a:ext cx="3039917" cy="969827"/>
          </a:xfrm>
          <a:prstGeom prst="rect">
            <a:avLst/>
          </a:prstGeom>
          <a:noFill/>
        </p:spPr>
        <p:txBody>
          <a:bodyPr wrap="square" lIns="0" tIns="0" rIns="0" bIns="0" numCol="1" spcCol="360000" rtlCol="0" anchor="t">
            <a:noAutofit/>
          </a:bodyPr>
          <a:lstStyle/>
          <a:p>
            <a:pPr marL="171450" indent="-171450">
              <a:spcAft>
                <a:spcPts val="1200"/>
              </a:spcAft>
              <a:buFont typeface="Wingdings" panose="05000000000000000000" pitchFamily="2" charset="2"/>
              <a:buChar char="q"/>
            </a:pPr>
            <a:r>
              <a:rPr lang="en-US" sz="1200">
                <a:solidFill>
                  <a:srgbClr val="000000"/>
                </a:solidFill>
                <a:latin typeface="Arial"/>
                <a:cs typeface="Arial"/>
              </a:rPr>
              <a:t>Creating a contingency plan for what to do in the unforeseen event that an incident was to occur. For example, having a first aid kit, first aid trained staff or a list of emergency contacts.</a:t>
            </a:r>
          </a:p>
        </p:txBody>
      </p:sp>
      <p:sp>
        <p:nvSpPr>
          <p:cNvPr id="13" name="TextBox 12">
            <a:extLst>
              <a:ext uri="{FF2B5EF4-FFF2-40B4-BE49-F238E27FC236}">
                <a16:creationId xmlns:a16="http://schemas.microsoft.com/office/drawing/2014/main" id="{1EEE0B7A-76BB-A3C6-FC77-684CDF66AFB4}"/>
              </a:ext>
            </a:extLst>
          </p:cNvPr>
          <p:cNvSpPr txBox="1"/>
          <p:nvPr/>
        </p:nvSpPr>
        <p:spPr>
          <a:xfrm>
            <a:off x="530908" y="2100544"/>
            <a:ext cx="3039916" cy="585332"/>
          </a:xfrm>
          <a:prstGeom prst="rect">
            <a:avLst/>
          </a:prstGeom>
          <a:noFill/>
        </p:spPr>
        <p:txBody>
          <a:bodyPr wrap="square" lIns="0" tIns="0" rIns="0" bIns="0" numCol="1" spcCol="360000" rtlCol="0">
            <a:noAutofit/>
          </a:bodyPr>
          <a:lstStyle/>
          <a:p>
            <a:pPr marL="171450" indent="-171450">
              <a:spcAft>
                <a:spcPts val="1200"/>
              </a:spcAft>
              <a:buFont typeface="Wingdings" panose="05000000000000000000" pitchFamily="2" charset="2"/>
              <a:buChar char="q"/>
            </a:pPr>
            <a:r>
              <a:rPr lang="en-US" sz="1200">
                <a:solidFill>
                  <a:srgbClr val="000000"/>
                </a:solidFill>
                <a:latin typeface="Arial" panose="020B0604020202020204" pitchFamily="34" charset="0"/>
              </a:rPr>
              <a:t>Contacting suppliers to check they are labeling their products correctly and that the products don’t contain any unidentified allergens.</a:t>
            </a:r>
          </a:p>
        </p:txBody>
      </p:sp>
      <p:sp>
        <p:nvSpPr>
          <p:cNvPr id="14" name="TextBox 13">
            <a:extLst>
              <a:ext uri="{FF2B5EF4-FFF2-40B4-BE49-F238E27FC236}">
                <a16:creationId xmlns:a16="http://schemas.microsoft.com/office/drawing/2014/main" id="{ACF94049-3724-BEA0-6941-15DFD3B2B19D}"/>
              </a:ext>
            </a:extLst>
          </p:cNvPr>
          <p:cNvSpPr txBox="1"/>
          <p:nvPr/>
        </p:nvSpPr>
        <p:spPr>
          <a:xfrm>
            <a:off x="530907" y="2932976"/>
            <a:ext cx="3039917" cy="585332"/>
          </a:xfrm>
          <a:prstGeom prst="rect">
            <a:avLst/>
          </a:prstGeom>
          <a:noFill/>
        </p:spPr>
        <p:txBody>
          <a:bodyPr wrap="square" lIns="0" tIns="0" rIns="0" bIns="0" numCol="1" spcCol="360000" rtlCol="0">
            <a:noAutofit/>
          </a:bodyPr>
          <a:lstStyle/>
          <a:p>
            <a:pPr marL="171450" indent="-171450">
              <a:spcAft>
                <a:spcPts val="1200"/>
              </a:spcAft>
              <a:buFont typeface="Wingdings" panose="05000000000000000000" pitchFamily="2" charset="2"/>
              <a:buChar char="q"/>
            </a:pPr>
            <a:r>
              <a:rPr lang="en-US" sz="1200">
                <a:solidFill>
                  <a:srgbClr val="000000"/>
                </a:solidFill>
                <a:latin typeface="Arial" panose="020B0604020202020204" pitchFamily="34" charset="0"/>
              </a:rPr>
              <a:t>Training staff on how to appropriately store, prepare, handle and serve food that contains common allergens.</a:t>
            </a:r>
          </a:p>
        </p:txBody>
      </p:sp>
      <p:sp>
        <p:nvSpPr>
          <p:cNvPr id="15" name="TextBox 14">
            <a:extLst>
              <a:ext uri="{FF2B5EF4-FFF2-40B4-BE49-F238E27FC236}">
                <a16:creationId xmlns:a16="http://schemas.microsoft.com/office/drawing/2014/main" id="{715BA361-5C60-C457-9E0C-2627FBADE10F}"/>
              </a:ext>
            </a:extLst>
          </p:cNvPr>
          <p:cNvSpPr txBox="1"/>
          <p:nvPr/>
        </p:nvSpPr>
        <p:spPr>
          <a:xfrm>
            <a:off x="530906" y="3632058"/>
            <a:ext cx="3039917" cy="786668"/>
          </a:xfrm>
          <a:prstGeom prst="rect">
            <a:avLst/>
          </a:prstGeom>
          <a:noFill/>
        </p:spPr>
        <p:txBody>
          <a:bodyPr wrap="square" lIns="0" tIns="0" rIns="0" bIns="0" numCol="1" spcCol="360000" rtlCol="0" anchor="t">
            <a:noAutofit/>
          </a:bodyPr>
          <a:lstStyle/>
          <a:p>
            <a:pPr marL="171450" indent="-171450">
              <a:spcAft>
                <a:spcPts val="1200"/>
              </a:spcAft>
              <a:buFont typeface="Wingdings" panose="05000000000000000000" pitchFamily="2" charset="2"/>
              <a:buChar char="q"/>
            </a:pPr>
            <a:r>
              <a:rPr lang="en-US" sz="1200">
                <a:solidFill>
                  <a:srgbClr val="000000"/>
                </a:solidFill>
                <a:latin typeface="Arial"/>
                <a:cs typeface="Arial"/>
              </a:rPr>
              <a:t>Effectively communicating what foods contain which allergens. This can be done with notes on menus, allergen matrices and verbally through staff. </a:t>
            </a:r>
            <a:endParaRPr lang="en-US" sz="1200">
              <a:solidFill>
                <a:srgbClr val="000000"/>
              </a:solidFill>
              <a:latin typeface="Arial" panose="020B0604020202020204" pitchFamily="34" charset="0"/>
            </a:endParaRPr>
          </a:p>
        </p:txBody>
      </p:sp>
      <p:sp>
        <p:nvSpPr>
          <p:cNvPr id="16" name="TextBox 15">
            <a:extLst>
              <a:ext uri="{FF2B5EF4-FFF2-40B4-BE49-F238E27FC236}">
                <a16:creationId xmlns:a16="http://schemas.microsoft.com/office/drawing/2014/main" id="{297BC866-F998-EE64-9BF5-F6BA66845DFD}"/>
              </a:ext>
            </a:extLst>
          </p:cNvPr>
          <p:cNvSpPr txBox="1"/>
          <p:nvPr/>
        </p:nvSpPr>
        <p:spPr>
          <a:xfrm>
            <a:off x="530906" y="5586297"/>
            <a:ext cx="3039917" cy="437008"/>
          </a:xfrm>
          <a:prstGeom prst="rect">
            <a:avLst/>
          </a:prstGeom>
          <a:noFill/>
        </p:spPr>
        <p:txBody>
          <a:bodyPr wrap="square" lIns="0" tIns="0" rIns="0" bIns="0" numCol="1" spcCol="360000" rtlCol="0">
            <a:noAutofit/>
          </a:bodyPr>
          <a:lstStyle/>
          <a:p>
            <a:pPr marL="171450" indent="-171450">
              <a:spcAft>
                <a:spcPts val="1200"/>
              </a:spcAft>
              <a:buFont typeface="Wingdings" panose="05000000000000000000" pitchFamily="2" charset="2"/>
              <a:buChar char="q"/>
            </a:pPr>
            <a:r>
              <a:rPr lang="en-US" sz="1200">
                <a:solidFill>
                  <a:srgbClr val="000000"/>
                </a:solidFill>
                <a:latin typeface="Arial" panose="020B0604020202020204" pitchFamily="34" charset="0"/>
              </a:rPr>
              <a:t>Having strong investigative and reporting processes in place for after an incident. </a:t>
            </a:r>
          </a:p>
        </p:txBody>
      </p:sp>
    </p:spTree>
    <p:extLst>
      <p:ext uri="{BB962C8B-B14F-4D97-AF65-F5344CB8AC3E}">
        <p14:creationId xmlns:p14="http://schemas.microsoft.com/office/powerpoint/2010/main" val="114722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3"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AE68A54-07ED-76F6-5503-95D331D80D7F}"/>
              </a:ext>
            </a:extLst>
          </p:cNvPr>
          <p:cNvSpPr>
            <a:spLocks noGrp="1"/>
          </p:cNvSpPr>
          <p:nvPr>
            <p:ph type="ftr" sz="quarter" idx="11"/>
          </p:nvPr>
        </p:nvSpPr>
        <p:spPr/>
        <p:txBody>
          <a:bodyPr/>
          <a:lstStyle/>
          <a:p>
            <a:r>
              <a:rPr lang="en-AU"/>
              <a:t>City of Port Phillip: Module 2 - Management</a:t>
            </a:r>
          </a:p>
        </p:txBody>
      </p:sp>
      <p:sp>
        <p:nvSpPr>
          <p:cNvPr id="3" name="Slide Number Placeholder 2">
            <a:extLst>
              <a:ext uri="{FF2B5EF4-FFF2-40B4-BE49-F238E27FC236}">
                <a16:creationId xmlns:a16="http://schemas.microsoft.com/office/drawing/2014/main" id="{9B2A49C8-B880-244C-2401-27B46A9D8081}"/>
              </a:ext>
            </a:extLst>
          </p:cNvPr>
          <p:cNvSpPr>
            <a:spLocks noGrp="1"/>
          </p:cNvSpPr>
          <p:nvPr>
            <p:ph type="sldNum" sz="quarter" idx="12"/>
          </p:nvPr>
        </p:nvSpPr>
        <p:spPr/>
        <p:txBody>
          <a:bodyPr/>
          <a:lstStyle/>
          <a:p>
            <a:fld id="{5DE5E57D-DEB0-4AFD-865C-8114F3308714}" type="slidenum">
              <a:rPr lang="en-AU" smtClean="0"/>
              <a:t>7</a:t>
            </a:fld>
            <a:endParaRPr lang="en-AU"/>
          </a:p>
        </p:txBody>
      </p:sp>
      <p:sp>
        <p:nvSpPr>
          <p:cNvPr id="6" name="TextBox 5">
            <a:extLst>
              <a:ext uri="{FF2B5EF4-FFF2-40B4-BE49-F238E27FC236}">
                <a16:creationId xmlns:a16="http://schemas.microsoft.com/office/drawing/2014/main" id="{28D0FD7A-1CBF-1750-A37A-A099B9A15FA5}"/>
              </a:ext>
            </a:extLst>
          </p:cNvPr>
          <p:cNvSpPr txBox="1"/>
          <p:nvPr/>
        </p:nvSpPr>
        <p:spPr>
          <a:xfrm>
            <a:off x="428064" y="44466"/>
            <a:ext cx="8287871" cy="775189"/>
          </a:xfrm>
          <a:prstGeom prst="rect">
            <a:avLst/>
          </a:prstGeom>
          <a:noFill/>
        </p:spPr>
        <p:txBody>
          <a:bodyPr wrap="square" lIns="0" tIns="0" rIns="0" bIns="0" rtlCol="0" anchor="b" anchorCtr="0">
            <a:noAutofit/>
          </a:bodyPr>
          <a:lstStyle/>
          <a:p>
            <a:pPr algn="ctr"/>
            <a:r>
              <a:rPr lang="en-US" sz="2400">
                <a:solidFill>
                  <a:schemeClr val="bg1"/>
                </a:solidFill>
              </a:rPr>
              <a:t>Controlling allergens</a:t>
            </a:r>
            <a:endParaRPr lang="en-AU" sz="2400">
              <a:solidFill>
                <a:schemeClr val="bg1"/>
              </a:solidFill>
            </a:endParaRPr>
          </a:p>
        </p:txBody>
      </p:sp>
      <p:sp>
        <p:nvSpPr>
          <p:cNvPr id="7" name="Rectangle: Rounded Corners 6">
            <a:extLst>
              <a:ext uri="{FF2B5EF4-FFF2-40B4-BE49-F238E27FC236}">
                <a16:creationId xmlns:a16="http://schemas.microsoft.com/office/drawing/2014/main" id="{96F809BD-0927-29CC-3310-E777A5279CD4}"/>
              </a:ext>
            </a:extLst>
          </p:cNvPr>
          <p:cNvSpPr/>
          <p:nvPr/>
        </p:nvSpPr>
        <p:spPr>
          <a:xfrm>
            <a:off x="4781725" y="1275126"/>
            <a:ext cx="4018101" cy="6627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Check ingredients information and labels and record them in an allergen matrix. </a:t>
            </a:r>
            <a:endParaRPr lang="en-AU" sz="1200"/>
          </a:p>
        </p:txBody>
      </p:sp>
      <p:sp>
        <p:nvSpPr>
          <p:cNvPr id="8" name="Rectangle: Rounded Corners 7">
            <a:extLst>
              <a:ext uri="{FF2B5EF4-FFF2-40B4-BE49-F238E27FC236}">
                <a16:creationId xmlns:a16="http://schemas.microsoft.com/office/drawing/2014/main" id="{0FC749B5-5054-D2D3-BB9C-DF7498616794}"/>
              </a:ext>
            </a:extLst>
          </p:cNvPr>
          <p:cNvSpPr/>
          <p:nvPr/>
        </p:nvSpPr>
        <p:spPr>
          <a:xfrm>
            <a:off x="428064" y="1275127"/>
            <a:ext cx="4018101" cy="662730"/>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a:t>Know the 23 specified allergens and whether they are in the foods you sell. </a:t>
            </a:r>
          </a:p>
        </p:txBody>
      </p:sp>
      <p:sp>
        <p:nvSpPr>
          <p:cNvPr id="9" name="Rectangle: Rounded Corners 8">
            <a:extLst>
              <a:ext uri="{FF2B5EF4-FFF2-40B4-BE49-F238E27FC236}">
                <a16:creationId xmlns:a16="http://schemas.microsoft.com/office/drawing/2014/main" id="{90A3676A-2006-D580-92C2-5E2CFC713655}"/>
              </a:ext>
            </a:extLst>
          </p:cNvPr>
          <p:cNvSpPr/>
          <p:nvPr/>
        </p:nvSpPr>
        <p:spPr>
          <a:xfrm>
            <a:off x="4781725" y="2123813"/>
            <a:ext cx="4018101" cy="6627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Keep a record of how you store things and relay that information to staff through training.</a:t>
            </a:r>
            <a:endParaRPr lang="en-AU" sz="1200"/>
          </a:p>
        </p:txBody>
      </p:sp>
      <p:sp>
        <p:nvSpPr>
          <p:cNvPr id="10" name="Rectangle: Rounded Corners 9">
            <a:extLst>
              <a:ext uri="{FF2B5EF4-FFF2-40B4-BE49-F238E27FC236}">
                <a16:creationId xmlns:a16="http://schemas.microsoft.com/office/drawing/2014/main" id="{DDDECC33-DD44-0F5A-FE5B-D52934F8A5E0}"/>
              </a:ext>
            </a:extLst>
          </p:cNvPr>
          <p:cNvSpPr/>
          <p:nvPr/>
        </p:nvSpPr>
        <p:spPr>
          <a:xfrm>
            <a:off x="428064" y="2123814"/>
            <a:ext cx="4018101" cy="662730"/>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Ensure foods containing the 23 specified allergens are correctly stored (reviewed more in Module 5 and 6).</a:t>
            </a:r>
            <a:endParaRPr lang="en-AU" sz="1200"/>
          </a:p>
        </p:txBody>
      </p:sp>
      <p:sp>
        <p:nvSpPr>
          <p:cNvPr id="11" name="Rectangle: Rounded Corners 10">
            <a:extLst>
              <a:ext uri="{FF2B5EF4-FFF2-40B4-BE49-F238E27FC236}">
                <a16:creationId xmlns:a16="http://schemas.microsoft.com/office/drawing/2014/main" id="{453D0A55-E075-5B20-0346-2CA2FEF3ECAB}"/>
              </a:ext>
            </a:extLst>
          </p:cNvPr>
          <p:cNvSpPr/>
          <p:nvPr/>
        </p:nvSpPr>
        <p:spPr>
          <a:xfrm>
            <a:off x="4781725" y="2972499"/>
            <a:ext cx="4018101" cy="6627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Provide training and resources and ensure staff know how to ask about and deal with allergens.</a:t>
            </a:r>
            <a:endParaRPr lang="en-AU" sz="1200"/>
          </a:p>
        </p:txBody>
      </p:sp>
      <p:sp>
        <p:nvSpPr>
          <p:cNvPr id="12" name="Rectangle: Rounded Corners 11">
            <a:extLst>
              <a:ext uri="{FF2B5EF4-FFF2-40B4-BE49-F238E27FC236}">
                <a16:creationId xmlns:a16="http://schemas.microsoft.com/office/drawing/2014/main" id="{7DC91475-B895-4FC8-1A5B-873DC685C429}"/>
              </a:ext>
            </a:extLst>
          </p:cNvPr>
          <p:cNvSpPr/>
          <p:nvPr/>
        </p:nvSpPr>
        <p:spPr>
          <a:xfrm>
            <a:off x="428064" y="2972500"/>
            <a:ext cx="4018101" cy="662730"/>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Educate staff about the risks that allergens pose to customers.</a:t>
            </a:r>
            <a:endParaRPr lang="en-AU" sz="1200"/>
          </a:p>
        </p:txBody>
      </p:sp>
      <p:sp>
        <p:nvSpPr>
          <p:cNvPr id="13" name="Rectangle: Rounded Corners 12">
            <a:extLst>
              <a:ext uri="{FF2B5EF4-FFF2-40B4-BE49-F238E27FC236}">
                <a16:creationId xmlns:a16="http://schemas.microsoft.com/office/drawing/2014/main" id="{37A54531-EED0-2DDD-42FC-2AEE980C4C75}"/>
              </a:ext>
            </a:extLst>
          </p:cNvPr>
          <p:cNvSpPr/>
          <p:nvPr/>
        </p:nvSpPr>
        <p:spPr>
          <a:xfrm>
            <a:off x="4781725" y="3815736"/>
            <a:ext cx="4018101" cy="6627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Use notice boards to advise customers to talk with staff and include ingredient information on menus and your website where possible.</a:t>
            </a:r>
            <a:endParaRPr lang="en-AU" sz="1200"/>
          </a:p>
        </p:txBody>
      </p:sp>
      <p:sp>
        <p:nvSpPr>
          <p:cNvPr id="14" name="Rectangle: Rounded Corners 13">
            <a:extLst>
              <a:ext uri="{FF2B5EF4-FFF2-40B4-BE49-F238E27FC236}">
                <a16:creationId xmlns:a16="http://schemas.microsoft.com/office/drawing/2014/main" id="{AE9987B1-8A17-9EAB-0C0C-FB180DB50BDF}"/>
              </a:ext>
            </a:extLst>
          </p:cNvPr>
          <p:cNvSpPr/>
          <p:nvPr/>
        </p:nvSpPr>
        <p:spPr>
          <a:xfrm>
            <a:off x="428064" y="3815737"/>
            <a:ext cx="4018101" cy="662730"/>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Have clear communication with customers about allergens.</a:t>
            </a:r>
            <a:endParaRPr lang="en-AU" sz="1200"/>
          </a:p>
        </p:txBody>
      </p:sp>
      <p:sp>
        <p:nvSpPr>
          <p:cNvPr id="15" name="Rectangle: Rounded Corners 14">
            <a:extLst>
              <a:ext uri="{FF2B5EF4-FFF2-40B4-BE49-F238E27FC236}">
                <a16:creationId xmlns:a16="http://schemas.microsoft.com/office/drawing/2014/main" id="{9085D65B-51EA-F13C-1511-D8659A4E1867}"/>
              </a:ext>
            </a:extLst>
          </p:cNvPr>
          <p:cNvSpPr/>
          <p:nvPr/>
        </p:nvSpPr>
        <p:spPr>
          <a:xfrm>
            <a:off x="4781725" y="4658971"/>
            <a:ext cx="4018101" cy="6627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Relay the importance of not changing recipes without advising the manager and front-of-house staff.</a:t>
            </a:r>
            <a:endParaRPr lang="en-AU" sz="1200"/>
          </a:p>
        </p:txBody>
      </p:sp>
      <p:sp>
        <p:nvSpPr>
          <p:cNvPr id="16" name="Rectangle: Rounded Corners 15">
            <a:extLst>
              <a:ext uri="{FF2B5EF4-FFF2-40B4-BE49-F238E27FC236}">
                <a16:creationId xmlns:a16="http://schemas.microsoft.com/office/drawing/2014/main" id="{E3395B53-468F-60DE-8C2B-210B21610CA6}"/>
              </a:ext>
            </a:extLst>
          </p:cNvPr>
          <p:cNvSpPr/>
          <p:nvPr/>
        </p:nvSpPr>
        <p:spPr>
          <a:xfrm>
            <a:off x="428064" y="4658972"/>
            <a:ext cx="4018101" cy="662730"/>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Have set processes and recipes and ensure staff stick to them. </a:t>
            </a:r>
            <a:endParaRPr lang="en-AU" sz="1200"/>
          </a:p>
        </p:txBody>
      </p:sp>
      <p:sp>
        <p:nvSpPr>
          <p:cNvPr id="17" name="Rectangle: Rounded Corners 16">
            <a:extLst>
              <a:ext uri="{FF2B5EF4-FFF2-40B4-BE49-F238E27FC236}">
                <a16:creationId xmlns:a16="http://schemas.microsoft.com/office/drawing/2014/main" id="{AB3C5A9B-BD8D-F1A9-D2C1-20F64A2AF613}"/>
              </a:ext>
            </a:extLst>
          </p:cNvPr>
          <p:cNvSpPr/>
          <p:nvPr/>
        </p:nvSpPr>
        <p:spPr>
          <a:xfrm>
            <a:off x="4781725" y="5513110"/>
            <a:ext cx="4018101" cy="6627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Identify changes you could make to reduce the number of allergens contained in your food and on your premises.</a:t>
            </a:r>
            <a:endParaRPr lang="en-AU" sz="1200"/>
          </a:p>
        </p:txBody>
      </p:sp>
      <p:sp>
        <p:nvSpPr>
          <p:cNvPr id="18" name="Rectangle: Rounded Corners 17">
            <a:extLst>
              <a:ext uri="{FF2B5EF4-FFF2-40B4-BE49-F238E27FC236}">
                <a16:creationId xmlns:a16="http://schemas.microsoft.com/office/drawing/2014/main" id="{700E36B1-9DF9-8751-7B7A-4B305F13766C}"/>
              </a:ext>
            </a:extLst>
          </p:cNvPr>
          <p:cNvSpPr/>
          <p:nvPr/>
        </p:nvSpPr>
        <p:spPr>
          <a:xfrm>
            <a:off x="428064" y="5513111"/>
            <a:ext cx="4018101" cy="662730"/>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Remove allergens where possible.</a:t>
            </a:r>
            <a:endParaRPr lang="en-AU" sz="1200"/>
          </a:p>
        </p:txBody>
      </p:sp>
    </p:spTree>
    <p:extLst>
      <p:ext uri="{BB962C8B-B14F-4D97-AF65-F5344CB8AC3E}">
        <p14:creationId xmlns:p14="http://schemas.microsoft.com/office/powerpoint/2010/main" val="331864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1000"/>
                                        <p:tgtEl>
                                          <p:spTgt spid="16"/>
                                        </p:tgtEl>
                                      </p:cBhvr>
                                    </p:animEffect>
                                    <p:anim calcmode="lin" valueType="num">
                                      <p:cBhvr>
                                        <p:cTn id="60" dur="1000" fill="hold"/>
                                        <p:tgtEl>
                                          <p:spTgt spid="16"/>
                                        </p:tgtEl>
                                        <p:attrNameLst>
                                          <p:attrName>ppt_x</p:attrName>
                                        </p:attrNameLst>
                                      </p:cBhvr>
                                      <p:tavLst>
                                        <p:tav tm="0">
                                          <p:val>
                                            <p:strVal val="#ppt_x"/>
                                          </p:val>
                                        </p:tav>
                                        <p:tav tm="100000">
                                          <p:val>
                                            <p:strVal val="#ppt_x"/>
                                          </p:val>
                                        </p:tav>
                                      </p:tavLst>
                                    </p:anim>
                                    <p:anim calcmode="lin" valueType="num">
                                      <p:cBhvr>
                                        <p:cTn id="61" dur="1000" fill="hold"/>
                                        <p:tgtEl>
                                          <p:spTgt spid="16"/>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1000"/>
                                        <p:tgtEl>
                                          <p:spTgt spid="15"/>
                                        </p:tgtEl>
                                      </p:cBhvr>
                                    </p:animEffect>
                                    <p:anim calcmode="lin" valueType="num">
                                      <p:cBhvr>
                                        <p:cTn id="65" dur="1000" fill="hold"/>
                                        <p:tgtEl>
                                          <p:spTgt spid="15"/>
                                        </p:tgtEl>
                                        <p:attrNameLst>
                                          <p:attrName>ppt_x</p:attrName>
                                        </p:attrNameLst>
                                      </p:cBhvr>
                                      <p:tavLst>
                                        <p:tav tm="0">
                                          <p:val>
                                            <p:strVal val="#ppt_x"/>
                                          </p:val>
                                        </p:tav>
                                        <p:tav tm="100000">
                                          <p:val>
                                            <p:strVal val="#ppt_x"/>
                                          </p:val>
                                        </p:tav>
                                      </p:tavLst>
                                    </p:anim>
                                    <p:anim calcmode="lin" valueType="num">
                                      <p:cBhvr>
                                        <p:cTn id="6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1000"/>
                                        <p:tgtEl>
                                          <p:spTgt spid="18"/>
                                        </p:tgtEl>
                                      </p:cBhvr>
                                    </p:animEffect>
                                    <p:anim calcmode="lin" valueType="num">
                                      <p:cBhvr>
                                        <p:cTn id="72" dur="1000" fill="hold"/>
                                        <p:tgtEl>
                                          <p:spTgt spid="18"/>
                                        </p:tgtEl>
                                        <p:attrNameLst>
                                          <p:attrName>ppt_x</p:attrName>
                                        </p:attrNameLst>
                                      </p:cBhvr>
                                      <p:tavLst>
                                        <p:tav tm="0">
                                          <p:val>
                                            <p:strVal val="#ppt_x"/>
                                          </p:val>
                                        </p:tav>
                                        <p:tav tm="100000">
                                          <p:val>
                                            <p:strVal val="#ppt_x"/>
                                          </p:val>
                                        </p:tav>
                                      </p:tavLst>
                                    </p:anim>
                                    <p:anim calcmode="lin" valueType="num">
                                      <p:cBhvr>
                                        <p:cTn id="73" dur="1000" fill="hold"/>
                                        <p:tgtEl>
                                          <p:spTgt spid="18"/>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1000"/>
                                        <p:tgtEl>
                                          <p:spTgt spid="17"/>
                                        </p:tgtEl>
                                      </p:cBhvr>
                                    </p:animEffect>
                                    <p:anim calcmode="lin" valueType="num">
                                      <p:cBhvr>
                                        <p:cTn id="77" dur="1000" fill="hold"/>
                                        <p:tgtEl>
                                          <p:spTgt spid="17"/>
                                        </p:tgtEl>
                                        <p:attrNameLst>
                                          <p:attrName>ppt_x</p:attrName>
                                        </p:attrNameLst>
                                      </p:cBhvr>
                                      <p:tavLst>
                                        <p:tav tm="0">
                                          <p:val>
                                            <p:strVal val="#ppt_x"/>
                                          </p:val>
                                        </p:tav>
                                        <p:tav tm="100000">
                                          <p:val>
                                            <p:strVal val="#ppt_x"/>
                                          </p:val>
                                        </p:tav>
                                      </p:tavLst>
                                    </p:anim>
                                    <p:anim calcmode="lin" valueType="num">
                                      <p:cBhvr>
                                        <p:cTn id="7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970AD0-2A7D-688A-C1D0-28375558C04E}"/>
              </a:ext>
            </a:extLst>
          </p:cNvPr>
          <p:cNvSpPr>
            <a:spLocks noGrp="1"/>
          </p:cNvSpPr>
          <p:nvPr>
            <p:ph type="ftr" sz="quarter" idx="11"/>
          </p:nvPr>
        </p:nvSpPr>
        <p:spPr>
          <a:xfrm>
            <a:off x="211185" y="6356350"/>
            <a:ext cx="4503427" cy="365125"/>
          </a:xfrm>
        </p:spPr>
        <p:txBody>
          <a:bodyPr/>
          <a:lstStyle/>
          <a:p>
            <a:r>
              <a:rPr lang="en-AU"/>
              <a:t>City of Port Phillip: Module 2 - Management</a:t>
            </a:r>
          </a:p>
        </p:txBody>
      </p:sp>
      <p:sp>
        <p:nvSpPr>
          <p:cNvPr id="3" name="Slide Number Placeholder 2">
            <a:extLst>
              <a:ext uri="{FF2B5EF4-FFF2-40B4-BE49-F238E27FC236}">
                <a16:creationId xmlns:a16="http://schemas.microsoft.com/office/drawing/2014/main" id="{3C71DC9C-BC8E-4BC5-5DAB-4C3156B44BCD}"/>
              </a:ext>
            </a:extLst>
          </p:cNvPr>
          <p:cNvSpPr>
            <a:spLocks noGrp="1"/>
          </p:cNvSpPr>
          <p:nvPr>
            <p:ph type="sldNum" sz="quarter" idx="12"/>
          </p:nvPr>
        </p:nvSpPr>
        <p:spPr/>
        <p:txBody>
          <a:bodyPr/>
          <a:lstStyle/>
          <a:p>
            <a:fld id="{5DE5E57D-DEB0-4AFD-865C-8114F3308714}" type="slidenum">
              <a:rPr lang="en-AU" smtClean="0"/>
              <a:t>8</a:t>
            </a:fld>
            <a:endParaRPr lang="en-AU"/>
          </a:p>
        </p:txBody>
      </p:sp>
      <p:sp>
        <p:nvSpPr>
          <p:cNvPr id="4" name="TextBox 3">
            <a:extLst>
              <a:ext uri="{FF2B5EF4-FFF2-40B4-BE49-F238E27FC236}">
                <a16:creationId xmlns:a16="http://schemas.microsoft.com/office/drawing/2014/main" id="{2621C44B-063B-762A-4E0C-E5212978D78A}"/>
              </a:ext>
            </a:extLst>
          </p:cNvPr>
          <p:cNvSpPr txBox="1"/>
          <p:nvPr/>
        </p:nvSpPr>
        <p:spPr>
          <a:xfrm>
            <a:off x="5402615" y="1475172"/>
            <a:ext cx="3241040" cy="2932321"/>
          </a:xfrm>
          <a:prstGeom prst="rect">
            <a:avLst/>
          </a:prstGeom>
          <a:noFill/>
        </p:spPr>
        <p:txBody>
          <a:bodyPr wrap="square" lIns="0" tIns="0" rIns="0" bIns="0" numCol="1" spcCol="360000" rtlCol="0" anchor="t">
            <a:noAutofit/>
          </a:bodyPr>
          <a:lstStyle/>
          <a:p>
            <a:pPr>
              <a:spcAft>
                <a:spcPts val="1200"/>
              </a:spcAft>
            </a:pPr>
            <a:r>
              <a:rPr lang="en-US" sz="1200" dirty="0">
                <a:solidFill>
                  <a:srgbClr val="000000"/>
                </a:solidFill>
                <a:latin typeface="Arial"/>
                <a:cs typeface="Arial"/>
              </a:rPr>
              <a:t>Effective communication is a significant part of managing allergens on a day-to-day basis. </a:t>
            </a:r>
            <a:endParaRPr lang="en-US" sz="1200">
              <a:solidFill>
                <a:srgbClr val="000000"/>
              </a:solidFill>
              <a:latin typeface="Arial" panose="020B0604020202020204" pitchFamily="34" charset="0"/>
            </a:endParaRPr>
          </a:p>
          <a:p>
            <a:pPr>
              <a:spcAft>
                <a:spcPts val="1200"/>
              </a:spcAft>
            </a:pPr>
            <a:r>
              <a:rPr lang="en-US" sz="1200" dirty="0">
                <a:solidFill>
                  <a:srgbClr val="000000"/>
                </a:solidFill>
                <a:latin typeface="Arial"/>
                <a:cs typeface="Arial"/>
              </a:rPr>
              <a:t>The management team needs to be able to effectively communicate with staff about the importance of being allergen-safe. </a:t>
            </a:r>
            <a:endParaRPr lang="en-US" sz="1200" dirty="0">
              <a:solidFill>
                <a:srgbClr val="000000"/>
              </a:solidFill>
              <a:latin typeface="Arial" panose="020B0604020202020204" pitchFamily="34" charset="0"/>
              <a:cs typeface="Arial"/>
            </a:endParaRPr>
          </a:p>
          <a:p>
            <a:pPr>
              <a:spcAft>
                <a:spcPts val="1200"/>
              </a:spcAft>
            </a:pPr>
            <a:r>
              <a:rPr lang="en-US" sz="1200" dirty="0">
                <a:solidFill>
                  <a:srgbClr val="000000"/>
                </a:solidFill>
                <a:latin typeface="Arial"/>
                <a:cs typeface="Arial"/>
              </a:rPr>
              <a:t>Staff also need to feel comfortable communicating with each other about how to avoid incidents and other best practice.</a:t>
            </a:r>
          </a:p>
          <a:p>
            <a:pPr>
              <a:spcAft>
                <a:spcPts val="1200"/>
              </a:spcAft>
            </a:pPr>
            <a:r>
              <a:rPr lang="en-US" sz="1200" dirty="0">
                <a:solidFill>
                  <a:srgbClr val="000000"/>
                </a:solidFill>
                <a:latin typeface="Arial"/>
                <a:cs typeface="Arial"/>
              </a:rPr>
              <a:t>And lastly, staff need to feel confident in relaying allergen information to customers. </a:t>
            </a:r>
            <a:endParaRPr lang="en-US" sz="1200" dirty="0">
              <a:solidFill>
                <a:srgbClr val="000000"/>
              </a:solidFill>
              <a:latin typeface="Arial" panose="020B0604020202020204" pitchFamily="34" charset="0"/>
              <a:cs typeface="Arial"/>
            </a:endParaRPr>
          </a:p>
          <a:p>
            <a:pPr>
              <a:spcAft>
                <a:spcPts val="1200"/>
              </a:spcAft>
            </a:pPr>
            <a:r>
              <a:rPr lang="en-US" sz="1200" dirty="0">
                <a:solidFill>
                  <a:srgbClr val="000000"/>
                </a:solidFill>
                <a:latin typeface="Arial"/>
                <a:cs typeface="Arial"/>
              </a:rPr>
              <a:t>Allergen information is mostly communicated through:</a:t>
            </a:r>
            <a:endParaRPr lang="en-US" sz="1200" u="none" strike="noStrike" dirty="0">
              <a:solidFill>
                <a:srgbClr val="000000"/>
              </a:solidFill>
              <a:latin typeface="Arial"/>
              <a:cs typeface="Arial"/>
            </a:endParaRPr>
          </a:p>
          <a:p>
            <a:pPr marR="0" algn="l" rtl="0">
              <a:spcAft>
                <a:spcPts val="1200"/>
              </a:spcAft>
            </a:pPr>
            <a:endParaRPr lang="en-US" sz="1200" u="none" strike="noStrike">
              <a:solidFill>
                <a:srgbClr val="000000"/>
              </a:solidFill>
              <a:latin typeface="Arial" panose="020B0604020202020204" pitchFamily="34" charset="0"/>
            </a:endParaRPr>
          </a:p>
        </p:txBody>
      </p:sp>
      <p:sp>
        <p:nvSpPr>
          <p:cNvPr id="5" name="TextBox 4">
            <a:extLst>
              <a:ext uri="{FF2B5EF4-FFF2-40B4-BE49-F238E27FC236}">
                <a16:creationId xmlns:a16="http://schemas.microsoft.com/office/drawing/2014/main" id="{25B4D534-09FB-10DE-2695-1ADB7842C031}"/>
              </a:ext>
            </a:extLst>
          </p:cNvPr>
          <p:cNvSpPr txBox="1"/>
          <p:nvPr/>
        </p:nvSpPr>
        <p:spPr>
          <a:xfrm>
            <a:off x="428064" y="12034"/>
            <a:ext cx="8287871" cy="775189"/>
          </a:xfrm>
          <a:prstGeom prst="rect">
            <a:avLst/>
          </a:prstGeom>
          <a:noFill/>
        </p:spPr>
        <p:txBody>
          <a:bodyPr wrap="square" lIns="0" tIns="0" rIns="0" bIns="0" rtlCol="0" anchor="b" anchorCtr="0">
            <a:noAutofit/>
          </a:bodyPr>
          <a:lstStyle/>
          <a:p>
            <a:pPr algn="ctr"/>
            <a:r>
              <a:rPr lang="en-US" sz="2400">
                <a:solidFill>
                  <a:schemeClr val="bg1"/>
                </a:solidFill>
              </a:rPr>
              <a:t>Communicating allergen information to customers</a:t>
            </a:r>
            <a:endParaRPr lang="en-AU" sz="2400">
              <a:solidFill>
                <a:schemeClr val="bg1"/>
              </a:solidFill>
            </a:endParaRPr>
          </a:p>
        </p:txBody>
      </p:sp>
      <p:pic>
        <p:nvPicPr>
          <p:cNvPr id="6" name="Picture 5">
            <a:extLst>
              <a:ext uri="{FF2B5EF4-FFF2-40B4-BE49-F238E27FC236}">
                <a16:creationId xmlns:a16="http://schemas.microsoft.com/office/drawing/2014/main" id="{3DC52924-CA17-4238-7462-E06667A7B9DB}"/>
              </a:ext>
            </a:extLst>
          </p:cNvPr>
          <p:cNvPicPr>
            <a:picLocks noChangeAspect="1"/>
          </p:cNvPicPr>
          <p:nvPr/>
        </p:nvPicPr>
        <p:blipFill>
          <a:blip r:embed="rId2">
            <a:extLst>
              <a:ext uri="{28A0092B-C50C-407E-A947-70E740481C1C}">
                <a14:useLocalDpi xmlns:a14="http://schemas.microsoft.com/office/drawing/2010/main" val="0"/>
              </a:ext>
            </a:extLst>
          </a:blip>
          <a:srcRect l="13948" r="13948"/>
          <a:stretch/>
        </p:blipFill>
        <p:spPr>
          <a:xfrm>
            <a:off x="500346" y="1475172"/>
            <a:ext cx="4620296" cy="4280468"/>
          </a:xfrm>
          <a:prstGeom prst="rect">
            <a:avLst/>
          </a:prstGeom>
        </p:spPr>
      </p:pic>
      <p:sp>
        <p:nvSpPr>
          <p:cNvPr id="7" name="TextBox 6">
            <a:extLst>
              <a:ext uri="{FF2B5EF4-FFF2-40B4-BE49-F238E27FC236}">
                <a16:creationId xmlns:a16="http://schemas.microsoft.com/office/drawing/2014/main" id="{4ADE8244-7ED5-797D-259E-0495F4473412}"/>
              </a:ext>
            </a:extLst>
          </p:cNvPr>
          <p:cNvSpPr txBox="1"/>
          <p:nvPr/>
        </p:nvSpPr>
        <p:spPr>
          <a:xfrm>
            <a:off x="5402615" y="4407493"/>
            <a:ext cx="3039916" cy="231596"/>
          </a:xfrm>
          <a:prstGeom prst="rect">
            <a:avLst/>
          </a:prstGeom>
          <a:noFill/>
        </p:spPr>
        <p:txBody>
          <a:bodyPr wrap="square" lIns="0" tIns="0" rIns="0" bIns="0" numCol="1" spcCol="360000" rtlCol="0">
            <a:noAutofit/>
          </a:bodyPr>
          <a:lstStyle/>
          <a:p>
            <a:pPr marL="171450" indent="-171450">
              <a:spcAft>
                <a:spcPts val="1200"/>
              </a:spcAft>
              <a:buFont typeface="Wingdings" panose="05000000000000000000" pitchFamily="2" charset="2"/>
              <a:buChar char="q"/>
            </a:pPr>
            <a:r>
              <a:rPr lang="en-US" sz="1200">
                <a:solidFill>
                  <a:srgbClr val="000000"/>
                </a:solidFill>
                <a:latin typeface="Arial" panose="020B0604020202020204" pitchFamily="34" charset="0"/>
              </a:rPr>
              <a:t>menus</a:t>
            </a:r>
          </a:p>
        </p:txBody>
      </p:sp>
      <p:sp>
        <p:nvSpPr>
          <p:cNvPr id="8" name="TextBox 7">
            <a:extLst>
              <a:ext uri="{FF2B5EF4-FFF2-40B4-BE49-F238E27FC236}">
                <a16:creationId xmlns:a16="http://schemas.microsoft.com/office/drawing/2014/main" id="{11779FAE-03AC-67DD-BDF4-D5EA61EA0891}"/>
              </a:ext>
            </a:extLst>
          </p:cNvPr>
          <p:cNvSpPr txBox="1"/>
          <p:nvPr/>
        </p:nvSpPr>
        <p:spPr>
          <a:xfrm>
            <a:off x="5402615" y="4685751"/>
            <a:ext cx="3039916" cy="231596"/>
          </a:xfrm>
          <a:prstGeom prst="rect">
            <a:avLst/>
          </a:prstGeom>
          <a:noFill/>
        </p:spPr>
        <p:txBody>
          <a:bodyPr wrap="square" lIns="0" tIns="0" rIns="0" bIns="0" numCol="1" spcCol="360000" rtlCol="0">
            <a:noAutofit/>
          </a:bodyPr>
          <a:lstStyle/>
          <a:p>
            <a:pPr marL="171450" indent="-171450">
              <a:spcAft>
                <a:spcPts val="1200"/>
              </a:spcAft>
              <a:buFont typeface="Wingdings" panose="05000000000000000000" pitchFamily="2" charset="2"/>
              <a:buChar char="q"/>
            </a:pPr>
            <a:r>
              <a:rPr lang="en-US" sz="1200">
                <a:solidFill>
                  <a:srgbClr val="000000"/>
                </a:solidFill>
                <a:latin typeface="Arial" panose="020B0604020202020204" pitchFamily="34" charset="0"/>
              </a:rPr>
              <a:t>chalk boards</a:t>
            </a:r>
          </a:p>
        </p:txBody>
      </p:sp>
      <p:sp>
        <p:nvSpPr>
          <p:cNvPr id="11" name="TextBox 10">
            <a:extLst>
              <a:ext uri="{FF2B5EF4-FFF2-40B4-BE49-F238E27FC236}">
                <a16:creationId xmlns:a16="http://schemas.microsoft.com/office/drawing/2014/main" id="{8E838137-121B-B23B-5C93-BA2548B08DE9}"/>
              </a:ext>
            </a:extLst>
          </p:cNvPr>
          <p:cNvSpPr txBox="1"/>
          <p:nvPr/>
        </p:nvSpPr>
        <p:spPr>
          <a:xfrm>
            <a:off x="5402615" y="4977663"/>
            <a:ext cx="3039916" cy="231596"/>
          </a:xfrm>
          <a:prstGeom prst="rect">
            <a:avLst/>
          </a:prstGeom>
          <a:noFill/>
        </p:spPr>
        <p:txBody>
          <a:bodyPr wrap="square" lIns="0" tIns="0" rIns="0" bIns="0" numCol="1" spcCol="360000" rtlCol="0">
            <a:noAutofit/>
          </a:bodyPr>
          <a:lstStyle/>
          <a:p>
            <a:pPr marL="171450" indent="-171450">
              <a:spcAft>
                <a:spcPts val="1200"/>
              </a:spcAft>
              <a:buFont typeface="Wingdings" panose="05000000000000000000" pitchFamily="2" charset="2"/>
              <a:buChar char="q"/>
            </a:pPr>
            <a:r>
              <a:rPr lang="en-US" sz="1200">
                <a:solidFill>
                  <a:srgbClr val="000000"/>
                </a:solidFill>
                <a:latin typeface="Arial" panose="020B0604020202020204" pitchFamily="34" charset="0"/>
              </a:rPr>
              <a:t>order tickets</a:t>
            </a:r>
          </a:p>
        </p:txBody>
      </p:sp>
      <p:sp>
        <p:nvSpPr>
          <p:cNvPr id="12" name="TextBox 11">
            <a:extLst>
              <a:ext uri="{FF2B5EF4-FFF2-40B4-BE49-F238E27FC236}">
                <a16:creationId xmlns:a16="http://schemas.microsoft.com/office/drawing/2014/main" id="{18F6552F-08F7-8241-90E7-C572612F7D01}"/>
              </a:ext>
            </a:extLst>
          </p:cNvPr>
          <p:cNvSpPr txBox="1"/>
          <p:nvPr/>
        </p:nvSpPr>
        <p:spPr>
          <a:xfrm>
            <a:off x="5402615" y="5271375"/>
            <a:ext cx="3039916" cy="231596"/>
          </a:xfrm>
          <a:prstGeom prst="rect">
            <a:avLst/>
          </a:prstGeom>
          <a:noFill/>
        </p:spPr>
        <p:txBody>
          <a:bodyPr wrap="square" lIns="0" tIns="0" rIns="0" bIns="0" numCol="1" spcCol="360000" rtlCol="0">
            <a:noAutofit/>
          </a:bodyPr>
          <a:lstStyle/>
          <a:p>
            <a:pPr marL="171450" indent="-171450">
              <a:spcAft>
                <a:spcPts val="1200"/>
              </a:spcAft>
              <a:buFont typeface="Wingdings" panose="05000000000000000000" pitchFamily="2" charset="2"/>
              <a:buChar char="q"/>
            </a:pPr>
            <a:r>
              <a:rPr lang="en-US" sz="1200">
                <a:solidFill>
                  <a:srgbClr val="000000"/>
                </a:solidFill>
                <a:latin typeface="Arial" panose="020B0604020202020204" pitchFamily="34" charset="0"/>
              </a:rPr>
              <a:t>product labels</a:t>
            </a:r>
          </a:p>
        </p:txBody>
      </p:sp>
      <p:sp>
        <p:nvSpPr>
          <p:cNvPr id="13" name="TextBox 12">
            <a:extLst>
              <a:ext uri="{FF2B5EF4-FFF2-40B4-BE49-F238E27FC236}">
                <a16:creationId xmlns:a16="http://schemas.microsoft.com/office/drawing/2014/main" id="{E4705C1E-0704-C74D-D035-4493029F9184}"/>
              </a:ext>
            </a:extLst>
          </p:cNvPr>
          <p:cNvSpPr txBox="1"/>
          <p:nvPr/>
        </p:nvSpPr>
        <p:spPr>
          <a:xfrm>
            <a:off x="5402615" y="5565087"/>
            <a:ext cx="3039916" cy="231596"/>
          </a:xfrm>
          <a:prstGeom prst="rect">
            <a:avLst/>
          </a:prstGeom>
          <a:noFill/>
        </p:spPr>
        <p:txBody>
          <a:bodyPr wrap="square" lIns="0" tIns="0" rIns="0" bIns="0" numCol="1" spcCol="360000" rtlCol="0">
            <a:noAutofit/>
          </a:bodyPr>
          <a:lstStyle/>
          <a:p>
            <a:pPr marL="171450" indent="-171450">
              <a:spcAft>
                <a:spcPts val="1200"/>
              </a:spcAft>
              <a:buFont typeface="Wingdings" panose="05000000000000000000" pitchFamily="2" charset="2"/>
              <a:buChar char="q"/>
            </a:pPr>
            <a:r>
              <a:rPr lang="en-US" sz="1200">
                <a:solidFill>
                  <a:srgbClr val="000000"/>
                </a:solidFill>
                <a:latin typeface="Arial" panose="020B0604020202020204" pitchFamily="34" charset="0"/>
              </a:rPr>
              <a:t>verbally.</a:t>
            </a:r>
          </a:p>
        </p:txBody>
      </p:sp>
    </p:spTree>
    <p:extLst>
      <p:ext uri="{BB962C8B-B14F-4D97-AF65-F5344CB8AC3E}">
        <p14:creationId xmlns:p14="http://schemas.microsoft.com/office/powerpoint/2010/main" val="200576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CB10DF8-D695-7134-C0DE-01D027C2AB8A}"/>
              </a:ext>
            </a:extLst>
          </p:cNvPr>
          <p:cNvSpPr>
            <a:spLocks noGrp="1"/>
          </p:cNvSpPr>
          <p:nvPr>
            <p:ph type="ftr" sz="quarter" idx="11"/>
          </p:nvPr>
        </p:nvSpPr>
        <p:spPr/>
        <p:txBody>
          <a:bodyPr/>
          <a:lstStyle/>
          <a:p>
            <a:r>
              <a:rPr lang="en-AU"/>
              <a:t>City of Port Phillip: Module 2 - Management</a:t>
            </a:r>
          </a:p>
        </p:txBody>
      </p:sp>
      <p:sp>
        <p:nvSpPr>
          <p:cNvPr id="3" name="Slide Number Placeholder 2">
            <a:extLst>
              <a:ext uri="{FF2B5EF4-FFF2-40B4-BE49-F238E27FC236}">
                <a16:creationId xmlns:a16="http://schemas.microsoft.com/office/drawing/2014/main" id="{DE256C17-9EFE-9E04-2CC3-221D1F703268}"/>
              </a:ext>
            </a:extLst>
          </p:cNvPr>
          <p:cNvSpPr>
            <a:spLocks noGrp="1"/>
          </p:cNvSpPr>
          <p:nvPr>
            <p:ph type="sldNum" sz="quarter" idx="12"/>
          </p:nvPr>
        </p:nvSpPr>
        <p:spPr/>
        <p:txBody>
          <a:bodyPr/>
          <a:lstStyle/>
          <a:p>
            <a:fld id="{5DE5E57D-DEB0-4AFD-865C-8114F3308714}" type="slidenum">
              <a:rPr lang="en-AU" smtClean="0"/>
              <a:t>9</a:t>
            </a:fld>
            <a:endParaRPr lang="en-AU"/>
          </a:p>
        </p:txBody>
      </p:sp>
      <p:sp>
        <p:nvSpPr>
          <p:cNvPr id="4" name="TextBox 3">
            <a:extLst>
              <a:ext uri="{FF2B5EF4-FFF2-40B4-BE49-F238E27FC236}">
                <a16:creationId xmlns:a16="http://schemas.microsoft.com/office/drawing/2014/main" id="{A2226151-9AF9-527C-0852-0668DC8084A6}"/>
              </a:ext>
            </a:extLst>
          </p:cNvPr>
          <p:cNvSpPr txBox="1"/>
          <p:nvPr/>
        </p:nvSpPr>
        <p:spPr>
          <a:xfrm>
            <a:off x="428063" y="1363611"/>
            <a:ext cx="8287871" cy="775188"/>
          </a:xfrm>
          <a:prstGeom prst="rect">
            <a:avLst/>
          </a:prstGeom>
          <a:noFill/>
        </p:spPr>
        <p:txBody>
          <a:bodyPr wrap="square" lIns="0" tIns="0" rIns="0" bIns="0" numCol="1" spcCol="360000" rtlCol="0">
            <a:noAutofit/>
          </a:bodyPr>
          <a:lstStyle/>
          <a:p>
            <a:pPr>
              <a:spcAft>
                <a:spcPts val="1200"/>
              </a:spcAft>
            </a:pPr>
            <a:r>
              <a:rPr lang="en-AU" sz="1200">
                <a:solidFill>
                  <a:srgbClr val="000000"/>
                </a:solidFill>
                <a:latin typeface="Arial" panose="020B0604020202020204" pitchFamily="34" charset="0"/>
              </a:rPr>
              <a:t>If the information is to be provided verbally by a member of staff, then it is necessary to make it clear that the information can be obtained by asking a member of staff.</a:t>
            </a:r>
          </a:p>
          <a:p>
            <a:pPr>
              <a:spcAft>
                <a:spcPts val="1200"/>
              </a:spcAft>
            </a:pPr>
            <a:r>
              <a:rPr lang="en-AU" sz="1200">
                <a:solidFill>
                  <a:srgbClr val="000000"/>
                </a:solidFill>
                <a:latin typeface="Arial" panose="020B0604020202020204" pitchFamily="34" charset="0"/>
              </a:rPr>
              <a:t>An example of suitable wording would include: </a:t>
            </a:r>
            <a:endParaRPr lang="en-US" sz="1200" u="none" strike="noStrike">
              <a:solidFill>
                <a:srgbClr val="000000"/>
              </a:solidFill>
              <a:latin typeface="Arial" panose="020B0604020202020204" pitchFamily="34" charset="0"/>
            </a:endParaRPr>
          </a:p>
          <a:p>
            <a:pPr marR="0" algn="l" rtl="0">
              <a:spcAft>
                <a:spcPts val="1200"/>
              </a:spcAft>
            </a:pPr>
            <a:endParaRPr lang="en-US" sz="1200" u="none" strike="noStrike">
              <a:solidFill>
                <a:srgbClr val="000000"/>
              </a:solidFill>
              <a:latin typeface="Arial" panose="020B0604020202020204" pitchFamily="34" charset="0"/>
            </a:endParaRPr>
          </a:p>
        </p:txBody>
      </p:sp>
      <p:sp>
        <p:nvSpPr>
          <p:cNvPr id="5" name="TextBox 4">
            <a:extLst>
              <a:ext uri="{FF2B5EF4-FFF2-40B4-BE49-F238E27FC236}">
                <a16:creationId xmlns:a16="http://schemas.microsoft.com/office/drawing/2014/main" id="{BC8E2C9B-77DB-DC57-ECFE-D374230A2063}"/>
              </a:ext>
            </a:extLst>
          </p:cNvPr>
          <p:cNvSpPr txBox="1"/>
          <p:nvPr/>
        </p:nvSpPr>
        <p:spPr>
          <a:xfrm>
            <a:off x="428064" y="12034"/>
            <a:ext cx="8287871" cy="775189"/>
          </a:xfrm>
          <a:prstGeom prst="rect">
            <a:avLst/>
          </a:prstGeom>
          <a:noFill/>
        </p:spPr>
        <p:txBody>
          <a:bodyPr wrap="square" lIns="0" tIns="0" rIns="0" bIns="0" rtlCol="0" anchor="b" anchorCtr="0">
            <a:noAutofit/>
          </a:bodyPr>
          <a:lstStyle/>
          <a:p>
            <a:pPr algn="ctr"/>
            <a:r>
              <a:rPr lang="en-US" sz="2400">
                <a:solidFill>
                  <a:schemeClr val="bg1"/>
                </a:solidFill>
              </a:rPr>
              <a:t>Communicating allergen information to customers</a:t>
            </a:r>
            <a:endParaRPr lang="en-AU" sz="2400">
              <a:solidFill>
                <a:schemeClr val="bg1"/>
              </a:solidFill>
            </a:endParaRPr>
          </a:p>
        </p:txBody>
      </p:sp>
      <p:sp>
        <p:nvSpPr>
          <p:cNvPr id="12" name="Rectangle: Rounded Corners 11">
            <a:extLst>
              <a:ext uri="{FF2B5EF4-FFF2-40B4-BE49-F238E27FC236}">
                <a16:creationId xmlns:a16="http://schemas.microsoft.com/office/drawing/2014/main" id="{D36E7F26-559A-1213-EED6-00F90C9EB0D1}"/>
              </a:ext>
            </a:extLst>
          </p:cNvPr>
          <p:cNvSpPr/>
          <p:nvPr/>
        </p:nvSpPr>
        <p:spPr>
          <a:xfrm>
            <a:off x="1754236" y="2437326"/>
            <a:ext cx="5638800" cy="13274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a:t>Food Allergies and intolerances: Please ask a member of staff if you require information on the ingredients in the food we serve. </a:t>
            </a:r>
          </a:p>
        </p:txBody>
      </p:sp>
      <p:sp>
        <p:nvSpPr>
          <p:cNvPr id="8" name="TextBox 7">
            <a:extLst>
              <a:ext uri="{FF2B5EF4-FFF2-40B4-BE49-F238E27FC236}">
                <a16:creationId xmlns:a16="http://schemas.microsoft.com/office/drawing/2014/main" id="{D5D27613-2CA4-A2EE-D368-C6F2E9EA7AC3}"/>
              </a:ext>
            </a:extLst>
          </p:cNvPr>
          <p:cNvSpPr txBox="1"/>
          <p:nvPr/>
        </p:nvSpPr>
        <p:spPr>
          <a:xfrm>
            <a:off x="428063" y="4285353"/>
            <a:ext cx="8287871" cy="580262"/>
          </a:xfrm>
          <a:prstGeom prst="rect">
            <a:avLst/>
          </a:prstGeom>
          <a:noFill/>
        </p:spPr>
        <p:txBody>
          <a:bodyPr wrap="square" lIns="0" tIns="0" rIns="0" bIns="0" numCol="1" spcCol="360000" rtlCol="0" anchor="t">
            <a:noAutofit/>
          </a:bodyPr>
          <a:lstStyle/>
          <a:p>
            <a:pPr>
              <a:spcAft>
                <a:spcPts val="1200"/>
              </a:spcAft>
            </a:pPr>
            <a:r>
              <a:rPr lang="en-AU" sz="1200" dirty="0">
                <a:solidFill>
                  <a:srgbClr val="000000"/>
                </a:solidFill>
                <a:latin typeface="Arial"/>
                <a:cs typeface="Arial"/>
              </a:rPr>
              <a:t>It is no longer acceptable for businesses to say that they do not know whether a food contains an allergen, nor is it enough to say that all their foods may contain allergens. Allergen information must be specific to the food, complete and accurate. </a:t>
            </a:r>
            <a:endParaRPr lang="en-US" sz="1200" u="none" strike="noStrike">
              <a:solidFill>
                <a:srgbClr val="000000"/>
              </a:solidFill>
              <a:latin typeface="Arial" panose="020B0604020202020204" pitchFamily="34" charset="0"/>
            </a:endParaRPr>
          </a:p>
        </p:txBody>
      </p:sp>
    </p:spTree>
    <p:extLst>
      <p:ext uri="{BB962C8B-B14F-4D97-AF65-F5344CB8AC3E}">
        <p14:creationId xmlns:p14="http://schemas.microsoft.com/office/powerpoint/2010/main" val="352468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animBg="1"/>
      <p:bldP spid="8" grpId="0"/>
    </p:bldLst>
  </p:timing>
</p:sld>
</file>

<file path=ppt/theme/theme1.xml><?xml version="1.0" encoding="utf-8"?>
<a:theme xmlns:a="http://schemas.openxmlformats.org/drawingml/2006/main" name="Office Theme">
  <a:themeElements>
    <a:clrScheme name="CoPP 2022">
      <a:dk1>
        <a:sysClr val="windowText" lastClr="000000"/>
      </a:dk1>
      <a:lt1>
        <a:sysClr val="window" lastClr="FFFFFF"/>
      </a:lt1>
      <a:dk2>
        <a:srgbClr val="44546A"/>
      </a:dk2>
      <a:lt2>
        <a:srgbClr val="E7E6E6"/>
      </a:lt2>
      <a:accent1>
        <a:srgbClr val="00B5A5"/>
      </a:accent1>
      <a:accent2>
        <a:srgbClr val="009FDF"/>
      </a:accent2>
      <a:accent3>
        <a:srgbClr val="ED145B"/>
      </a:accent3>
      <a:accent4>
        <a:srgbClr val="F58220"/>
      </a:accent4>
      <a:accent5>
        <a:srgbClr val="958A7A"/>
      </a:accent5>
      <a:accent6>
        <a:srgbClr val="272420"/>
      </a:accent6>
      <a:hlink>
        <a:srgbClr val="00595F"/>
      </a:hlink>
      <a:folHlink>
        <a:srgbClr val="193C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P_PPT_Template_standard_INT_2022.pptx" id="{5E3C7D35-C544-4CCB-8E18-13D2DF7DB95E}" vid="{09BAEB08-9713-4E6E-B1B7-EBE36CE75598}"/>
    </a:ext>
  </a:extLst>
</a:theme>
</file>

<file path=ppt/theme/theme2.xml><?xml version="1.0" encoding="utf-8"?>
<a:theme xmlns:a="http://schemas.openxmlformats.org/drawingml/2006/main" name="Custom Design">
  <a:themeElements>
    <a:clrScheme name="CoPP 2022">
      <a:dk1>
        <a:sysClr val="windowText" lastClr="000000"/>
      </a:dk1>
      <a:lt1>
        <a:sysClr val="window" lastClr="FFFFFF"/>
      </a:lt1>
      <a:dk2>
        <a:srgbClr val="44546A"/>
      </a:dk2>
      <a:lt2>
        <a:srgbClr val="E7E6E6"/>
      </a:lt2>
      <a:accent1>
        <a:srgbClr val="00B5A5"/>
      </a:accent1>
      <a:accent2>
        <a:srgbClr val="009FDF"/>
      </a:accent2>
      <a:accent3>
        <a:srgbClr val="ED145B"/>
      </a:accent3>
      <a:accent4>
        <a:srgbClr val="F58220"/>
      </a:accent4>
      <a:accent5>
        <a:srgbClr val="958A7A"/>
      </a:accent5>
      <a:accent6>
        <a:srgbClr val="272420"/>
      </a:accent6>
      <a:hlink>
        <a:srgbClr val="00595F"/>
      </a:hlink>
      <a:folHlink>
        <a:srgbClr val="193C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P_PPT_Template_standard_INT_2022.pptx" id="{5E3C7D35-C544-4CCB-8E18-13D2DF7DB95E}" vid="{5877E234-4264-49A3-82A5-13ADB14D30AE}"/>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P_PPT_Template_standard_INT_2022.pptx" id="{5E3C7D35-C544-4CCB-8E18-13D2DF7DB95E}" vid="{1F9BFC21-324E-42D9-9CA2-3C3C01630805}"/>
    </a:ext>
  </a:extLst>
</a:theme>
</file>

<file path=ppt/theme/theme4.xml><?xml version="1.0" encoding="utf-8"?>
<a:theme xmlns:a="http://schemas.openxmlformats.org/drawingml/2006/main" name="1_Custom Design">
  <a:themeElements>
    <a:clrScheme name="CoPP 2022">
      <a:dk1>
        <a:sysClr val="windowText" lastClr="000000"/>
      </a:dk1>
      <a:lt1>
        <a:sysClr val="window" lastClr="FFFFFF"/>
      </a:lt1>
      <a:dk2>
        <a:srgbClr val="44546A"/>
      </a:dk2>
      <a:lt2>
        <a:srgbClr val="E7E6E6"/>
      </a:lt2>
      <a:accent1>
        <a:srgbClr val="00B5A5"/>
      </a:accent1>
      <a:accent2>
        <a:srgbClr val="009FDF"/>
      </a:accent2>
      <a:accent3>
        <a:srgbClr val="ED145B"/>
      </a:accent3>
      <a:accent4>
        <a:srgbClr val="F58220"/>
      </a:accent4>
      <a:accent5>
        <a:srgbClr val="958A7A"/>
      </a:accent5>
      <a:accent6>
        <a:srgbClr val="272420"/>
      </a:accent6>
      <a:hlink>
        <a:srgbClr val="00595F"/>
      </a:hlink>
      <a:folHlink>
        <a:srgbClr val="193C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P_PPT_Template_standard_INT_2022.pptx" id="{5E3C7D35-C544-4CCB-8E18-13D2DF7DB95E}" vid="{9312AC17-3A33-4B3F-A7F5-187983C9C6C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copp_ppt_template_standard_int_2022</Template>
  <TotalTime>7</TotalTime>
  <Words>1928</Words>
  <Application>Microsoft Office PowerPoint</Application>
  <PresentationFormat>On-screen Show (4:3)</PresentationFormat>
  <Paragraphs>181</Paragraphs>
  <Slides>17</Slides>
  <Notes>0</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17</vt:i4>
      </vt:variant>
    </vt:vector>
  </HeadingPairs>
  <TitlesOfParts>
    <vt:vector size="24" baseType="lpstr">
      <vt:lpstr>Arial</vt:lpstr>
      <vt:lpstr>Calibri</vt:lpstr>
      <vt:lpstr>Wingdings</vt:lpstr>
      <vt:lpstr>Office Theme</vt:lpstr>
      <vt:lpstr>Custom Design</vt:lpstr>
      <vt:lpstr>2_Custom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Evie Dartnell</dc:creator>
  <cp:lastModifiedBy>Zack McBride-Bishop</cp:lastModifiedBy>
  <cp:revision>26</cp:revision>
  <dcterms:created xsi:type="dcterms:W3CDTF">2024-01-25T04:53:45Z</dcterms:created>
  <dcterms:modified xsi:type="dcterms:W3CDTF">2024-09-08T23:36:50Z</dcterms:modified>
</cp:coreProperties>
</file>