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Lato"/>
      <p:regular r:id="rId26"/>
      <p:bold r:id="rId27"/>
      <p:italic r:id="rId28"/>
      <p:boldItalic r:id="rId29"/>
    </p:embeddedFont>
    <p:embeddedFont>
      <p:font typeface="Helvetica Neue"/>
      <p:regular r:id="rId30"/>
      <p:bold r:id="rId31"/>
      <p:italic r:id="rId32"/>
      <p:boldItalic r:id="rId33"/>
    </p:embeddedFont>
    <p:embeddedFont>
      <p:font typeface="Helvetica Neue Light"/>
      <p:regular r:id="rId34"/>
      <p:bold r:id="rId35"/>
      <p:italic r:id="rId36"/>
      <p:boldItalic r:id="rId37"/>
    </p:embeddedFont>
    <p:embeddedFont>
      <p:font typeface="Open Sans Ligh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italic.fntdata"/><Relationship Id="rId20" Type="http://schemas.openxmlformats.org/officeDocument/2006/relationships/slide" Target="slides/slide15.xml"/><Relationship Id="rId41" Type="http://schemas.openxmlformats.org/officeDocument/2006/relationships/font" Target="fonts/OpenSansLight-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slide" Target="slides/slide20.xml"/><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6.xml"/><Relationship Id="rId33" Type="http://schemas.openxmlformats.org/officeDocument/2006/relationships/font" Target="fonts/HelveticaNeue-boldItalic.fntdata"/><Relationship Id="rId10" Type="http://schemas.openxmlformats.org/officeDocument/2006/relationships/slide" Target="slides/slide5.xml"/><Relationship Id="rId32" Type="http://schemas.openxmlformats.org/officeDocument/2006/relationships/font" Target="fonts/HelveticaNeue-italic.fntdata"/><Relationship Id="rId13" Type="http://schemas.openxmlformats.org/officeDocument/2006/relationships/slide" Target="slides/slide8.xml"/><Relationship Id="rId35" Type="http://schemas.openxmlformats.org/officeDocument/2006/relationships/font" Target="fonts/HelveticaNeueLight-bold.fntdata"/><Relationship Id="rId12" Type="http://schemas.openxmlformats.org/officeDocument/2006/relationships/slide" Target="slides/slide7.xml"/><Relationship Id="rId34" Type="http://schemas.openxmlformats.org/officeDocument/2006/relationships/font" Target="fonts/HelveticaNeueLight-regular.fntdata"/><Relationship Id="rId15" Type="http://schemas.openxmlformats.org/officeDocument/2006/relationships/slide" Target="slides/slide10.xml"/><Relationship Id="rId37" Type="http://schemas.openxmlformats.org/officeDocument/2006/relationships/font" Target="fonts/HelveticaNeueLight-boldItalic.fntdata"/><Relationship Id="rId14" Type="http://schemas.openxmlformats.org/officeDocument/2006/relationships/slide" Target="slides/slide9.xml"/><Relationship Id="rId36" Type="http://schemas.openxmlformats.org/officeDocument/2006/relationships/font" Target="fonts/HelveticaNeueLight-italic.fntdata"/><Relationship Id="rId17" Type="http://schemas.openxmlformats.org/officeDocument/2006/relationships/slide" Target="slides/slide12.xml"/><Relationship Id="rId39" Type="http://schemas.openxmlformats.org/officeDocument/2006/relationships/font" Target="fonts/OpenSansLight-bold.fntdata"/><Relationship Id="rId16" Type="http://schemas.openxmlformats.org/officeDocument/2006/relationships/slide" Target="slides/slide11.xml"/><Relationship Id="rId38" Type="http://schemas.openxmlformats.org/officeDocument/2006/relationships/font" Target="fonts/OpenSansLigh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df5b2d3d3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df5b2d3d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Helvetica Neue Light"/>
              <a:buChar char="-"/>
            </a:pPr>
            <a:r>
              <a:rPr lang="en-GB">
                <a:latin typeface="Helvetica Neue Light"/>
                <a:ea typeface="Helvetica Neue Light"/>
                <a:cs typeface="Helvetica Neue Light"/>
                <a:sym typeface="Helvetica Neue Light"/>
              </a:rPr>
              <a:t>Have committed to purchasing 100% renewable electricity by 2022 or even sooner</a:t>
            </a:r>
            <a:endParaRPr>
              <a:latin typeface="Helvetica Neue Light"/>
              <a:ea typeface="Helvetica Neue Light"/>
              <a:cs typeface="Helvetica Neue Light"/>
              <a:sym typeface="Helvetica Neue Light"/>
            </a:endParaRPr>
          </a:p>
          <a:p>
            <a:pPr indent="-298450" lvl="0" marL="457200" rtl="0" algn="l">
              <a:spcBef>
                <a:spcPts val="0"/>
              </a:spcBef>
              <a:spcAft>
                <a:spcPts val="0"/>
              </a:spcAft>
              <a:buSzPts val="1100"/>
              <a:buFont typeface="Helvetica Neue Light"/>
              <a:buChar char="-"/>
            </a:pPr>
            <a:r>
              <a:rPr lang="en-GB">
                <a:latin typeface="Helvetica Neue Light"/>
                <a:ea typeface="Helvetica Neue Light"/>
                <a:cs typeface="Helvetica Neue Light"/>
                <a:sym typeface="Helvetica Neue Light"/>
              </a:rPr>
              <a:t>Spent grain from the brewery is used for cattle feed or for baking dog treats. Spent yeast is turned into a renewable energy source.</a:t>
            </a:r>
            <a:endParaRPr>
              <a:latin typeface="Helvetica Neue Light"/>
              <a:ea typeface="Helvetica Neue Light"/>
              <a:cs typeface="Helvetica Neue Light"/>
              <a:sym typeface="Helvetica Neue Light"/>
            </a:endParaRPr>
          </a:p>
          <a:p>
            <a:pPr indent="-298450" lvl="0" marL="457200" rtl="0" algn="l">
              <a:spcBef>
                <a:spcPts val="0"/>
              </a:spcBef>
              <a:spcAft>
                <a:spcPts val="0"/>
              </a:spcAft>
              <a:buClr>
                <a:srgbClr val="FFFFFF"/>
              </a:buClr>
              <a:buSzPts val="1100"/>
              <a:buFont typeface="Helvetica Neue Light"/>
              <a:buChar char="-"/>
            </a:pPr>
            <a:r>
              <a:t/>
            </a:r>
            <a:endParaRPr>
              <a:solidFill>
                <a:srgbClr val="FFFFFF"/>
              </a:solidFill>
              <a:latin typeface="Helvetica Neue Light"/>
              <a:ea typeface="Helvetica Neue Light"/>
              <a:cs typeface="Helvetica Neue Light"/>
              <a:sym typeface="Helvetica Neue 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df5b2d3d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df5b2d3d3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Impact biz model: Workforce development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df5b2d3d3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df5b2d3d3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IBM: Health and wellness improvement</a:t>
            </a:r>
            <a:br>
              <a:rPr lang="en-GB"/>
            </a:br>
            <a:r>
              <a:rPr lang="en-GB"/>
              <a:t>Arts, media and culture</a:t>
            </a:r>
            <a:endParaRPr/>
          </a:p>
          <a:p>
            <a:pPr indent="0" lvl="0" marL="0" rtl="0" algn="l">
              <a:spcBef>
                <a:spcPts val="0"/>
              </a:spcBef>
              <a:spcAft>
                <a:spcPts val="0"/>
              </a:spcAft>
              <a:buNone/>
            </a:pPr>
            <a:r>
              <a:rPr lang="en-GB"/>
              <a:t>Serving in needs population 30.1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df5b2d3d3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df5b2d3d3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df5b2d3d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df5b2d3d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35bfddb2d_6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35bfddb2d_6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ded330fe7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ded330fe7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5ded330fe7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ded330fe7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a7e3113d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a7e3113d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5ded330fe7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ded330fe7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ded330fe7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ded330fe7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BCM intro video </a:t>
            </a:r>
            <a:br>
              <a:rPr lang="en-GB"/>
            </a:br>
            <a:br>
              <a:rPr lang="en-GB"/>
            </a:br>
            <a:r>
              <a:rPr lang="en-GB"/>
              <a:t>BCM campaign: Better Business for a Better World - largest awareness raising campaign in ANZ for B Corp </a:t>
            </a:r>
            <a:br>
              <a:rPr lang="en-GB"/>
            </a:br>
            <a:r>
              <a:rPr lang="en-GB"/>
              <a:t>Have already reached more than 500,000 on social media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35bfddb2d_6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35bfddb2d_6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show the world how business can be used as a force for good and grow this movement.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35bfddb2d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35bfddb2d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df5b2d3d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df5b2d3d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8 months at B Lab </a:t>
            </a:r>
            <a:endParaRPr/>
          </a:p>
          <a:p>
            <a:pPr indent="-298450" lvl="0" marL="457200" rtl="0" algn="l">
              <a:spcBef>
                <a:spcPts val="0"/>
              </a:spcBef>
              <a:spcAft>
                <a:spcPts val="0"/>
              </a:spcAft>
              <a:buSzPts val="1100"/>
              <a:buChar char="-"/>
            </a:pPr>
            <a:r>
              <a:rPr lang="en-GB"/>
              <a:t>Background in environment and sustainability </a:t>
            </a:r>
            <a:endParaRPr/>
          </a:p>
          <a:p>
            <a:pPr indent="-298450" lvl="0" marL="457200" rtl="0" algn="l">
              <a:spcBef>
                <a:spcPts val="0"/>
              </a:spcBef>
              <a:spcAft>
                <a:spcPts val="0"/>
              </a:spcAft>
              <a:buSzPts val="1100"/>
              <a:buChar char="-"/>
            </a:pPr>
            <a:r>
              <a:rPr lang="en-GB"/>
              <a:t>I believe that business has the power to change and improve the world we live </a:t>
            </a:r>
            <a:endParaRPr/>
          </a:p>
          <a:p>
            <a:pPr indent="-298450" lvl="0" marL="457200" rtl="0" algn="l">
              <a:spcBef>
                <a:spcPts val="0"/>
              </a:spcBef>
              <a:spcAft>
                <a:spcPts val="0"/>
              </a:spcAft>
              <a:buSzPts val="1100"/>
              <a:buChar char="-"/>
            </a:pPr>
            <a:r>
              <a:rPr lang="en-GB"/>
              <a:t>Small team 7 in Melb office - look after Aus&amp;NZ region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a7e3113d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a7e3113d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Certification runs out of the USA</a:t>
            </a:r>
            <a:endParaRPr/>
          </a:p>
          <a:p>
            <a:pPr indent="-298450" lvl="0" marL="457200" rtl="0" algn="l">
              <a:spcBef>
                <a:spcPts val="0"/>
              </a:spcBef>
              <a:spcAft>
                <a:spcPts val="0"/>
              </a:spcAft>
              <a:buSzPts val="1100"/>
              <a:buChar char="-"/>
            </a:pPr>
            <a:r>
              <a:rPr lang="en-GB"/>
              <a:t>We in Australia and other B Lab’s around the world bring our regional companies in and help them navigate the process, once they submit their assessment the US team are the ones that verify the assessments then once they certify they come back to us and we welcome them into the community!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ded330fe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ded330fe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c3020978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c3020978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GB">
                <a:solidFill>
                  <a:schemeClr val="dk1"/>
                </a:solidFill>
                <a:latin typeface="Open Sans Light"/>
                <a:ea typeface="Open Sans Light"/>
                <a:cs typeface="Open Sans Light"/>
                <a:sym typeface="Open Sans Light"/>
              </a:rPr>
              <a:t>B Corps range from household brands to venture-backed disruptors to multi-billion dollar businesses.  These are some of the B Corps -- from technology to textiles, energy to education, and food to finance -- that are leading the way as lighthouse businesses in their industries and regions.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a7e3113d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a7e3113d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ded330fe7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ded330fe7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hbr.org/2016/06/why-companies-are-becoming-b-corporations" TargetMode="External"/><Relationship Id="rId4" Type="http://schemas.openxmlformats.org/officeDocument/2006/relationships/hyperlink" Target="https://hbr.org/2016/12/it-pays-to-become-a-b-corporation" TargetMode="External"/><Relationship Id="rId5" Type="http://schemas.openxmlformats.org/officeDocument/2006/relationships/hyperlink" Target="http://www.futurebusinesscouncil.com/wp-content/uploads/2015/10/The-Next-Boom-2015-PRINT-Future-Business-Council.pdf" TargetMode="External"/><Relationship Id="rId6" Type="http://schemas.openxmlformats.org/officeDocument/2006/relationships/hyperlink" Target="http://cbey.yale.edu/sites/default/files/CBEY_BCORP_Onlin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mQT1GRwuITA"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hyperlink" Target="http://www.bcorporation.com.au" TargetMode="External"/><Relationship Id="rId5" Type="http://schemas.openxmlformats.org/officeDocument/2006/relationships/hyperlink" Target="https://bimpactassessment.net/bcorporation" TargetMode="External"/><Relationship Id="rId6" Type="http://schemas.openxmlformats.org/officeDocument/2006/relationships/hyperlink" Target="mailto:frontdoor@bcorporation.com.au" TargetMode="External"/><Relationship Id="rId7"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ph type="ctrTitle"/>
          </p:nvPr>
        </p:nvSpPr>
        <p:spPr>
          <a:xfrm>
            <a:off x="2502550" y="1545450"/>
            <a:ext cx="21609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rgbClr val="FFFFFF"/>
                </a:solidFill>
                <a:latin typeface="Helvetica Neue"/>
                <a:ea typeface="Helvetica Neue"/>
                <a:cs typeface="Helvetica Neue"/>
                <a:sym typeface="Helvetica Neue"/>
              </a:rPr>
              <a:t>B Lab Australia &amp; New Zealand </a:t>
            </a:r>
            <a:endParaRPr sz="2200">
              <a:solidFill>
                <a:srgbClr val="FFFFFF"/>
              </a:solidFill>
              <a:latin typeface="Helvetica Neue Light"/>
              <a:ea typeface="Helvetica Neue Light"/>
              <a:cs typeface="Helvetica Neue Light"/>
              <a:sym typeface="Helvetica Neue Light"/>
            </a:endParaRPr>
          </a:p>
        </p:txBody>
      </p:sp>
      <p:sp>
        <p:nvSpPr>
          <p:cNvPr id="56" name="Google Shape;56;p13"/>
          <p:cNvSpPr txBox="1"/>
          <p:nvPr/>
        </p:nvSpPr>
        <p:spPr>
          <a:xfrm>
            <a:off x="6420975" y="22350"/>
            <a:ext cx="1299900" cy="509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200">
                <a:solidFill>
                  <a:srgbClr val="FFFFFF"/>
                </a:solidFill>
                <a:latin typeface="Helvetica Neue Light"/>
                <a:ea typeface="Helvetica Neue Light"/>
                <a:cs typeface="Helvetica Neue Light"/>
                <a:sym typeface="Helvetica Neue Light"/>
              </a:rPr>
              <a:t>Better Business for a Better World</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AB57B"/>
        </a:solidFill>
      </p:bgPr>
    </p:bg>
    <p:spTree>
      <p:nvGrpSpPr>
        <p:cNvPr id="139" name="Shape 139"/>
        <p:cNvGrpSpPr/>
        <p:nvPr/>
      </p:nvGrpSpPr>
      <p:grpSpPr>
        <a:xfrm>
          <a:off x="0" y="0"/>
          <a:ext cx="0" cy="0"/>
          <a:chOff x="0" y="0"/>
          <a:chExt cx="0" cy="0"/>
        </a:xfrm>
      </p:grpSpPr>
      <p:sp>
        <p:nvSpPr>
          <p:cNvPr id="140" name="Google Shape;140;p22"/>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chemeClr val="lt1"/>
                </a:solidFill>
                <a:latin typeface="Helvetica Neue Light"/>
                <a:ea typeface="Helvetica Neue Light"/>
                <a:cs typeface="Helvetica Neue Light"/>
                <a:sym typeface="Helvetica Neue Light"/>
              </a:rPr>
              <a:t>Environment - 4 Pines Brewing Company</a:t>
            </a:r>
            <a:endParaRPr sz="1400">
              <a:solidFill>
                <a:schemeClr val="lt1"/>
              </a:solidFill>
              <a:latin typeface="Helvetica Neue Light"/>
              <a:ea typeface="Helvetica Neue Light"/>
              <a:cs typeface="Helvetica Neue Light"/>
              <a:sym typeface="Helvetica Neue Light"/>
            </a:endParaRPr>
          </a:p>
        </p:txBody>
      </p:sp>
      <p:sp>
        <p:nvSpPr>
          <p:cNvPr id="141" name="Google Shape;141;p22"/>
          <p:cNvSpPr/>
          <p:nvPr/>
        </p:nvSpPr>
        <p:spPr>
          <a:xfrm>
            <a:off x="392250" y="529175"/>
            <a:ext cx="404400" cy="404400"/>
          </a:xfrm>
          <a:prstGeom prst="ellipse">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nvSpPr>
        <p:spPr>
          <a:xfrm>
            <a:off x="1018075" y="1017725"/>
            <a:ext cx="3696600" cy="3410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GB" sz="1200">
                <a:solidFill>
                  <a:srgbClr val="FFFFFF"/>
                </a:solidFill>
                <a:latin typeface="Helvetica Neue"/>
                <a:ea typeface="Helvetica Neue"/>
                <a:cs typeface="Helvetica Neue"/>
                <a:sym typeface="Helvetica Neue"/>
              </a:rPr>
              <a:t>First certified in 2016: 97.9</a:t>
            </a:r>
            <a:br>
              <a:rPr b="1" lang="en-GB" sz="1200">
                <a:solidFill>
                  <a:srgbClr val="FFFFFF"/>
                </a:solidFill>
                <a:latin typeface="Helvetica Neue"/>
                <a:ea typeface="Helvetica Neue"/>
                <a:cs typeface="Helvetica Neue"/>
                <a:sym typeface="Helvetica Neue"/>
              </a:rPr>
            </a:br>
            <a:r>
              <a:rPr b="1" lang="en-GB" sz="1200">
                <a:solidFill>
                  <a:srgbClr val="FFFFFF"/>
                </a:solidFill>
                <a:latin typeface="Helvetica Neue"/>
                <a:ea typeface="Helvetica Neue"/>
                <a:cs typeface="Helvetica Neue"/>
                <a:sym typeface="Helvetica Neue"/>
              </a:rPr>
              <a:t>Environment: 46.8</a:t>
            </a:r>
            <a:endParaRPr b="1"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l">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1 of 25 B Corp beers worldwide</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l">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Based in Manly, Sydney </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l">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Focus on energy efficiency </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l">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Divert over 95% of organic waste from landfills, across all 4 Pines sites </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l">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Eliminating all single use plastics from offices, venues, and supply chains</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l">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Reduce water useage re-use systems </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l">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Carbon offset all corporate travel and trade vehicles</a:t>
            </a:r>
            <a:endParaRPr sz="1200">
              <a:solidFill>
                <a:srgbClr val="FFFFFF"/>
              </a:solidFill>
              <a:latin typeface="Helvetica Neue Light"/>
              <a:ea typeface="Helvetica Neue Light"/>
              <a:cs typeface="Helvetica Neue Light"/>
              <a:sym typeface="Helvetica Neue Light"/>
            </a:endParaRPr>
          </a:p>
        </p:txBody>
      </p:sp>
      <p:pic>
        <p:nvPicPr>
          <p:cNvPr id="143" name="Google Shape;143;p22"/>
          <p:cNvPicPr preferRelativeResize="0"/>
          <p:nvPr/>
        </p:nvPicPr>
        <p:blipFill>
          <a:blip r:embed="rId3">
            <a:alphaModFix/>
          </a:blip>
          <a:stretch>
            <a:fillRect/>
          </a:stretch>
        </p:blipFill>
        <p:spPr>
          <a:xfrm>
            <a:off x="5498352" y="-2"/>
            <a:ext cx="7705820" cy="51435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AB57B"/>
        </a:solidFill>
      </p:bgPr>
    </p:bg>
    <p:spTree>
      <p:nvGrpSpPr>
        <p:cNvPr id="147" name="Shape 147"/>
        <p:cNvGrpSpPr/>
        <p:nvPr/>
      </p:nvGrpSpPr>
      <p:grpSpPr>
        <a:xfrm>
          <a:off x="0" y="0"/>
          <a:ext cx="0" cy="0"/>
          <a:chOff x="0" y="0"/>
          <a:chExt cx="0" cy="0"/>
        </a:xfrm>
      </p:grpSpPr>
      <p:sp>
        <p:nvSpPr>
          <p:cNvPr id="148" name="Google Shape;148;p23"/>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chemeClr val="lt1"/>
                </a:solidFill>
                <a:latin typeface="Helvetica Neue Light"/>
                <a:ea typeface="Helvetica Neue Light"/>
                <a:cs typeface="Helvetica Neue Light"/>
                <a:sym typeface="Helvetica Neue Light"/>
              </a:rPr>
              <a:t>Community - Outland Denim</a:t>
            </a:r>
            <a:endParaRPr sz="1400">
              <a:solidFill>
                <a:schemeClr val="lt1"/>
              </a:solidFill>
              <a:latin typeface="Helvetica Neue Light"/>
              <a:ea typeface="Helvetica Neue Light"/>
              <a:cs typeface="Helvetica Neue Light"/>
              <a:sym typeface="Helvetica Neue Light"/>
            </a:endParaRPr>
          </a:p>
        </p:txBody>
      </p:sp>
      <p:sp>
        <p:nvSpPr>
          <p:cNvPr id="149" name="Google Shape;149;p23"/>
          <p:cNvSpPr/>
          <p:nvPr/>
        </p:nvSpPr>
        <p:spPr>
          <a:xfrm>
            <a:off x="392250" y="529175"/>
            <a:ext cx="404400" cy="404400"/>
          </a:xfrm>
          <a:prstGeom prst="ellipse">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txBox="1"/>
          <p:nvPr/>
        </p:nvSpPr>
        <p:spPr>
          <a:xfrm>
            <a:off x="1018075" y="1017725"/>
            <a:ext cx="3696600" cy="3909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GB" sz="1200">
                <a:solidFill>
                  <a:srgbClr val="FFFFFF"/>
                </a:solidFill>
                <a:latin typeface="Helvetica Neue"/>
                <a:ea typeface="Helvetica Neue"/>
                <a:cs typeface="Helvetica Neue"/>
                <a:sym typeface="Helvetica Neue"/>
              </a:rPr>
              <a:t>First certified in 2018: 111.5</a:t>
            </a:r>
            <a:br>
              <a:rPr b="1" lang="en-GB" sz="1200">
                <a:solidFill>
                  <a:srgbClr val="FFFFFF"/>
                </a:solidFill>
                <a:latin typeface="Helvetica Neue"/>
                <a:ea typeface="Helvetica Neue"/>
                <a:cs typeface="Helvetica Neue"/>
                <a:sym typeface="Helvetica Neue"/>
              </a:rPr>
            </a:br>
            <a:r>
              <a:rPr b="1" lang="en-GB" sz="1200">
                <a:solidFill>
                  <a:srgbClr val="FFFFFF"/>
                </a:solidFill>
                <a:latin typeface="Helvetica Neue"/>
                <a:ea typeface="Helvetica Neue"/>
                <a:cs typeface="Helvetica Neue"/>
                <a:sym typeface="Helvetica Neue"/>
              </a:rPr>
              <a:t>Community: 51.8 </a:t>
            </a:r>
            <a:endParaRPr b="1" sz="1200">
              <a:solidFill>
                <a:srgbClr val="FFFFFF"/>
              </a:solidFill>
              <a:latin typeface="Helvetica Neue"/>
              <a:ea typeface="Helvetica Neue"/>
              <a:cs typeface="Helvetica Neue"/>
              <a:sym typeface="Helvetica Neue"/>
            </a:endParaRPr>
          </a:p>
          <a:p>
            <a:pPr indent="0" lvl="0" marL="0" rtl="0" algn="just">
              <a:spcBef>
                <a:spcPts val="0"/>
              </a:spcBef>
              <a:spcAft>
                <a:spcPts val="0"/>
              </a:spcAft>
              <a:buNone/>
            </a:pPr>
            <a:r>
              <a:t/>
            </a:r>
            <a:endParaRPr b="1"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Socially minded denim label that provides training and employment to victims of sexual exploitation in Cambodia</a:t>
            </a:r>
            <a:endParaRPr sz="1200">
              <a:solidFill>
                <a:srgbClr val="FFFFFF"/>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rPr lang="en-GB" sz="1200">
                <a:solidFill>
                  <a:srgbClr val="FFFFFF"/>
                </a:solidFill>
                <a:latin typeface="Helvetica Neue Light"/>
                <a:ea typeface="Helvetica Neue Light"/>
                <a:cs typeface="Helvetica Neue Light"/>
                <a:sym typeface="Helvetica Neue Light"/>
              </a:rPr>
              <a:t> </a:t>
            </a:r>
            <a:endParaRPr sz="1200">
              <a:solidFill>
                <a:srgbClr val="FFFFFF"/>
              </a:solidFill>
              <a:latin typeface="Helvetica Neue Light"/>
              <a:ea typeface="Helvetica Neue Light"/>
              <a:cs typeface="Helvetica Neue Light"/>
              <a:sym typeface="Helvetica Neue Light"/>
            </a:endParaRPr>
          </a:p>
          <a:p>
            <a:pPr indent="-304800" lvl="0" marL="457200" rtl="0" algn="l">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Proven that a sustainable career path is the key to true social change in not only the lives of their staff but their families and communities</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l">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Financial security, education and personal enrichment programs = FREEDOM </a:t>
            </a:r>
            <a:endParaRPr sz="1200">
              <a:solidFill>
                <a:srgbClr val="FFFFFF"/>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l">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Clothing should not create poverty or exploit people; Outland Denim believes it can be a solution to some of the great social evils that exist in the world today</a:t>
            </a:r>
            <a:endParaRPr sz="1200">
              <a:solidFill>
                <a:srgbClr val="FFFFFF"/>
              </a:solidFill>
              <a:latin typeface="Helvetica Neue Light"/>
              <a:ea typeface="Helvetica Neue Light"/>
              <a:cs typeface="Helvetica Neue Light"/>
              <a:sym typeface="Helvetica Neue Light"/>
            </a:endParaRPr>
          </a:p>
        </p:txBody>
      </p:sp>
      <p:pic>
        <p:nvPicPr>
          <p:cNvPr id="151" name="Google Shape;151;p23"/>
          <p:cNvPicPr preferRelativeResize="0"/>
          <p:nvPr/>
        </p:nvPicPr>
        <p:blipFill>
          <a:blip r:embed="rId3">
            <a:alphaModFix/>
          </a:blip>
          <a:stretch>
            <a:fillRect/>
          </a:stretch>
        </p:blipFill>
        <p:spPr>
          <a:xfrm>
            <a:off x="5589450" y="-96825"/>
            <a:ext cx="3554550" cy="53371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AB57B"/>
        </a:solidFill>
      </p:bgPr>
    </p:bg>
    <p:spTree>
      <p:nvGrpSpPr>
        <p:cNvPr id="155" name="Shape 155"/>
        <p:cNvGrpSpPr/>
        <p:nvPr/>
      </p:nvGrpSpPr>
      <p:grpSpPr>
        <a:xfrm>
          <a:off x="0" y="0"/>
          <a:ext cx="0" cy="0"/>
          <a:chOff x="0" y="0"/>
          <a:chExt cx="0" cy="0"/>
        </a:xfrm>
      </p:grpSpPr>
      <p:sp>
        <p:nvSpPr>
          <p:cNvPr id="156" name="Google Shape;156;p24"/>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chemeClr val="lt1"/>
                </a:solidFill>
                <a:latin typeface="Helvetica Neue Light"/>
                <a:ea typeface="Helvetica Neue Light"/>
                <a:cs typeface="Helvetica Neue Light"/>
                <a:sym typeface="Helvetica Neue Light"/>
              </a:rPr>
              <a:t>Customers - Hitnet</a:t>
            </a:r>
            <a:endParaRPr sz="1400">
              <a:solidFill>
                <a:schemeClr val="lt1"/>
              </a:solidFill>
              <a:latin typeface="Helvetica Neue Light"/>
              <a:ea typeface="Helvetica Neue Light"/>
              <a:cs typeface="Helvetica Neue Light"/>
              <a:sym typeface="Helvetica Neue Light"/>
            </a:endParaRPr>
          </a:p>
        </p:txBody>
      </p:sp>
      <p:sp>
        <p:nvSpPr>
          <p:cNvPr id="157" name="Google Shape;157;p24"/>
          <p:cNvSpPr/>
          <p:nvPr/>
        </p:nvSpPr>
        <p:spPr>
          <a:xfrm>
            <a:off x="392250" y="529175"/>
            <a:ext cx="404400" cy="404400"/>
          </a:xfrm>
          <a:prstGeom prst="ellipse">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4"/>
          <p:cNvSpPr txBox="1"/>
          <p:nvPr/>
        </p:nvSpPr>
        <p:spPr>
          <a:xfrm>
            <a:off x="1018075" y="1017725"/>
            <a:ext cx="3696600" cy="3223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GB" sz="1200">
                <a:solidFill>
                  <a:srgbClr val="FFFFFF"/>
                </a:solidFill>
                <a:latin typeface="Helvetica Neue"/>
                <a:ea typeface="Helvetica Neue"/>
                <a:cs typeface="Helvetica Neue"/>
                <a:sym typeface="Helvetica Neue"/>
              </a:rPr>
              <a:t>First certified in 2013: 110</a:t>
            </a:r>
            <a:endParaRPr b="1" sz="1200">
              <a:solidFill>
                <a:srgbClr val="FFFFFF"/>
              </a:solidFill>
              <a:latin typeface="Helvetica Neue"/>
              <a:ea typeface="Helvetica Neue"/>
              <a:cs typeface="Helvetica Neue"/>
              <a:sym typeface="Helvetica Neue"/>
            </a:endParaRPr>
          </a:p>
          <a:p>
            <a:pPr indent="0" lvl="0" marL="0" rtl="0" algn="just">
              <a:spcBef>
                <a:spcPts val="0"/>
              </a:spcBef>
              <a:spcAft>
                <a:spcPts val="0"/>
              </a:spcAft>
              <a:buNone/>
            </a:pPr>
            <a:r>
              <a:rPr b="1" lang="en-GB" sz="1200">
                <a:solidFill>
                  <a:srgbClr val="FFFFFF"/>
                </a:solidFill>
                <a:latin typeface="Helvetica Neue"/>
                <a:ea typeface="Helvetica Neue"/>
                <a:cs typeface="Helvetica Neue"/>
                <a:sym typeface="Helvetica Neue"/>
              </a:rPr>
              <a:t>Customers: 45.2 </a:t>
            </a:r>
            <a:endParaRPr b="1" sz="1200">
              <a:solidFill>
                <a:srgbClr val="FFFFFF"/>
              </a:solidFill>
              <a:latin typeface="Helvetica Neue"/>
              <a:ea typeface="Helvetica Neue"/>
              <a:cs typeface="Helvetica Neue"/>
              <a:sym typeface="Helvetica Neue"/>
            </a:endParaRPr>
          </a:p>
          <a:p>
            <a:pPr indent="0" lvl="0" marL="0" rtl="0" algn="just">
              <a:spcBef>
                <a:spcPts val="0"/>
              </a:spcBef>
              <a:spcAft>
                <a:spcPts val="0"/>
              </a:spcAft>
              <a:buNone/>
            </a:pPr>
            <a:r>
              <a:t/>
            </a:r>
            <a:endParaRPr b="1" sz="1200">
              <a:solidFill>
                <a:srgbClr val="FFFFFF"/>
              </a:solidFill>
              <a:latin typeface="Helvetica Neue"/>
              <a:ea typeface="Helvetica Neue"/>
              <a:cs typeface="Helvetica Neue"/>
              <a:sym typeface="Helvetica Neue"/>
            </a:endParaRPr>
          </a:p>
          <a:p>
            <a:pPr indent="-304800" lvl="0" marL="457200" rtl="0" algn="just">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Hitnet brings information and services to the hardest to reach people in the world. In Australia, 2.5 million people don’t have access to the Internet. </a:t>
            </a:r>
            <a:endParaRPr sz="1200">
              <a:solidFill>
                <a:srgbClr val="FFFFFF"/>
              </a:solidFill>
              <a:latin typeface="Helvetica Neue Light"/>
              <a:ea typeface="Helvetica Neue Light"/>
              <a:cs typeface="Helvetica Neue Light"/>
              <a:sym typeface="Helvetica Neue Light"/>
            </a:endParaRPr>
          </a:p>
          <a:p>
            <a:pPr indent="0" lvl="0" marL="457200" rtl="0" algn="just">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just">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Design Community Hubs to Wifi hotspots to enable people to connect to online services and access interactive health, social and cultural information in urban, regional and remote communities. </a:t>
            </a:r>
            <a:endParaRPr sz="1200">
              <a:solidFill>
                <a:srgbClr val="FFFFFF"/>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just">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The Hubs are located in health clinics, hospitals, schools, libraries and youth detention centres.</a:t>
            </a:r>
            <a:endParaRPr sz="1200">
              <a:solidFill>
                <a:srgbClr val="FFFFFF"/>
              </a:solidFill>
              <a:latin typeface="Helvetica Neue Light"/>
              <a:ea typeface="Helvetica Neue Light"/>
              <a:cs typeface="Helvetica Neue Light"/>
              <a:sym typeface="Helvetica Neue Light"/>
            </a:endParaRPr>
          </a:p>
          <a:p>
            <a:pPr indent="0" lvl="0" marL="457200" rtl="0" algn="just">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p:txBody>
      </p:sp>
      <p:pic>
        <p:nvPicPr>
          <p:cNvPr id="159" name="Google Shape;159;p24"/>
          <p:cNvPicPr preferRelativeResize="0"/>
          <p:nvPr/>
        </p:nvPicPr>
        <p:blipFill>
          <a:blip r:embed="rId3">
            <a:alphaModFix/>
          </a:blip>
          <a:stretch>
            <a:fillRect/>
          </a:stretch>
        </p:blipFill>
        <p:spPr>
          <a:xfrm>
            <a:off x="5584152" y="0"/>
            <a:ext cx="3855699"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AB57B"/>
        </a:solidFill>
      </p:bgPr>
    </p:bg>
    <p:spTree>
      <p:nvGrpSpPr>
        <p:cNvPr id="163" name="Shape 163"/>
        <p:cNvGrpSpPr/>
        <p:nvPr/>
      </p:nvGrpSpPr>
      <p:grpSpPr>
        <a:xfrm>
          <a:off x="0" y="0"/>
          <a:ext cx="0" cy="0"/>
          <a:chOff x="0" y="0"/>
          <a:chExt cx="0" cy="0"/>
        </a:xfrm>
      </p:grpSpPr>
      <p:sp>
        <p:nvSpPr>
          <p:cNvPr id="164" name="Google Shape;164;p25"/>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chemeClr val="lt1"/>
                </a:solidFill>
                <a:latin typeface="Helvetica Neue Light"/>
                <a:ea typeface="Helvetica Neue Light"/>
                <a:cs typeface="Helvetica Neue Light"/>
                <a:sym typeface="Helvetica Neue Light"/>
              </a:rPr>
              <a:t>Workers - Intrepid Travel </a:t>
            </a:r>
            <a:endParaRPr sz="1400">
              <a:solidFill>
                <a:schemeClr val="lt1"/>
              </a:solidFill>
              <a:latin typeface="Helvetica Neue Light"/>
              <a:ea typeface="Helvetica Neue Light"/>
              <a:cs typeface="Helvetica Neue Light"/>
              <a:sym typeface="Helvetica Neue Light"/>
            </a:endParaRPr>
          </a:p>
        </p:txBody>
      </p:sp>
      <p:sp>
        <p:nvSpPr>
          <p:cNvPr id="165" name="Google Shape;165;p25"/>
          <p:cNvSpPr/>
          <p:nvPr/>
        </p:nvSpPr>
        <p:spPr>
          <a:xfrm>
            <a:off x="392250" y="529175"/>
            <a:ext cx="404400" cy="404400"/>
          </a:xfrm>
          <a:prstGeom prst="ellipse">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5"/>
          <p:cNvSpPr txBox="1"/>
          <p:nvPr/>
        </p:nvSpPr>
        <p:spPr>
          <a:xfrm>
            <a:off x="1092600" y="1017725"/>
            <a:ext cx="3696600" cy="3958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GB" sz="1200">
                <a:solidFill>
                  <a:srgbClr val="FFFFFF"/>
                </a:solidFill>
                <a:latin typeface="Helvetica Neue"/>
                <a:ea typeface="Helvetica Neue"/>
                <a:cs typeface="Helvetica Neue"/>
                <a:sym typeface="Helvetica Neue"/>
              </a:rPr>
              <a:t>First certified in 2018: 82</a:t>
            </a:r>
            <a:endParaRPr b="1" sz="1200">
              <a:solidFill>
                <a:srgbClr val="FFFFFF"/>
              </a:solidFill>
              <a:latin typeface="Helvetica Neue"/>
              <a:ea typeface="Helvetica Neue"/>
              <a:cs typeface="Helvetica Neue"/>
              <a:sym typeface="Helvetica Neue"/>
            </a:endParaRPr>
          </a:p>
          <a:p>
            <a:pPr indent="0" lvl="0" marL="0" rtl="0" algn="just">
              <a:spcBef>
                <a:spcPts val="0"/>
              </a:spcBef>
              <a:spcAft>
                <a:spcPts val="0"/>
              </a:spcAft>
              <a:buNone/>
            </a:pPr>
            <a:r>
              <a:rPr b="1" lang="en-GB" sz="1200">
                <a:solidFill>
                  <a:srgbClr val="FFFFFF"/>
                </a:solidFill>
                <a:latin typeface="Helvetica Neue"/>
                <a:ea typeface="Helvetica Neue"/>
                <a:cs typeface="Helvetica Neue"/>
                <a:sym typeface="Helvetica Neue"/>
              </a:rPr>
              <a:t>Workers: 29.5</a:t>
            </a:r>
            <a:endParaRPr b="1" sz="1200">
              <a:solidFill>
                <a:srgbClr val="FFFFFF"/>
              </a:solidFill>
              <a:latin typeface="Helvetica Neue"/>
              <a:ea typeface="Helvetica Neue"/>
              <a:cs typeface="Helvetica Neue"/>
              <a:sym typeface="Helvetica Neue"/>
            </a:endParaRPr>
          </a:p>
          <a:p>
            <a:pPr indent="0" lvl="0" marL="0" rtl="0" algn="just">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just">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Had to do the BIA 23 times</a:t>
            </a:r>
            <a:endParaRPr sz="1200">
              <a:solidFill>
                <a:srgbClr val="FFFFFF"/>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just">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First B Corps in Sri Lanka, Egypt and Cambodia</a:t>
            </a:r>
            <a:endParaRPr sz="1200">
              <a:solidFill>
                <a:srgbClr val="FFFFFF"/>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304800" lvl="0" marL="457200" rtl="0" algn="l">
              <a:lnSpc>
                <a:spcPct val="115000"/>
              </a:lnSpc>
              <a:spcBef>
                <a:spcPts val="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Introduced three weeks paid parental leave (or caregiver leave) for all staff – regardless of gender, which is a big deal in many countries.</a:t>
            </a:r>
            <a:endParaRPr sz="1200">
              <a:solidFill>
                <a:srgbClr val="FFFFFF"/>
              </a:solidFill>
              <a:latin typeface="Helvetica Neue Light"/>
              <a:ea typeface="Helvetica Neue Light"/>
              <a:cs typeface="Helvetica Neue Light"/>
              <a:sym typeface="Helvetica Neue Light"/>
            </a:endParaRPr>
          </a:p>
          <a:p>
            <a:pPr indent="0" lvl="0" marL="457200" rtl="0" algn="l">
              <a:lnSpc>
                <a:spcPct val="115000"/>
              </a:lnSpc>
              <a:spcBef>
                <a:spcPts val="800"/>
              </a:spcBef>
              <a:spcAft>
                <a:spcPts val="0"/>
              </a:spcAft>
              <a:buNone/>
            </a:pPr>
            <a:r>
              <a:t/>
            </a:r>
            <a:endParaRPr sz="600">
              <a:solidFill>
                <a:srgbClr val="FFFFFF"/>
              </a:solidFill>
              <a:latin typeface="Helvetica Neue Light"/>
              <a:ea typeface="Helvetica Neue Light"/>
              <a:cs typeface="Helvetica Neue Light"/>
              <a:sym typeface="Helvetica Neue Light"/>
            </a:endParaRPr>
          </a:p>
          <a:p>
            <a:pPr indent="-304800" lvl="0" marL="457200" rtl="0" algn="l">
              <a:lnSpc>
                <a:spcPct val="115000"/>
              </a:lnSpc>
              <a:spcBef>
                <a:spcPts val="800"/>
              </a:spcBef>
              <a:spcAft>
                <a:spcPts val="0"/>
              </a:spcAft>
              <a:buClr>
                <a:srgbClr val="FFFFFF"/>
              </a:buClr>
              <a:buSzPts val="1200"/>
              <a:buFont typeface="Helvetica Neue Light"/>
              <a:buChar char="●"/>
            </a:pPr>
            <a:r>
              <a:rPr lang="en-GB" sz="1200">
                <a:solidFill>
                  <a:srgbClr val="FFFFFF"/>
                </a:solidFill>
                <a:latin typeface="Helvetica Neue Light"/>
                <a:ea typeface="Helvetica Neue Light"/>
                <a:cs typeface="Helvetica Neue Light"/>
                <a:sym typeface="Helvetica Neue Light"/>
              </a:rPr>
              <a:t>Improving the gender balance in staff. For instance, our global leadership team has equal number of males and females in the three years since we applied for B Corp certification.</a:t>
            </a:r>
            <a:endParaRPr sz="1200">
              <a:solidFill>
                <a:srgbClr val="FFFFFF"/>
              </a:solidFill>
              <a:latin typeface="Helvetica Neue Light"/>
              <a:ea typeface="Helvetica Neue Light"/>
              <a:cs typeface="Helvetica Neue Light"/>
              <a:sym typeface="Helvetica Neue Light"/>
            </a:endParaRPr>
          </a:p>
          <a:p>
            <a:pPr indent="0" lvl="0" marL="457200" rtl="0" algn="just">
              <a:spcBef>
                <a:spcPts val="800"/>
              </a:spcBef>
              <a:spcAft>
                <a:spcPts val="0"/>
              </a:spcAft>
              <a:buNone/>
            </a:pPr>
            <a:r>
              <a:t/>
            </a:r>
            <a:endParaRPr sz="1200">
              <a:solidFill>
                <a:srgbClr val="FFFFFF"/>
              </a:solidFill>
              <a:latin typeface="Helvetica Neue Light"/>
              <a:ea typeface="Helvetica Neue Light"/>
              <a:cs typeface="Helvetica Neue Light"/>
              <a:sym typeface="Helvetica Neue Light"/>
            </a:endParaRPr>
          </a:p>
        </p:txBody>
      </p:sp>
      <p:pic>
        <p:nvPicPr>
          <p:cNvPr id="167" name="Google Shape;167;p25"/>
          <p:cNvPicPr preferRelativeResize="0"/>
          <p:nvPr/>
        </p:nvPicPr>
        <p:blipFill>
          <a:blip r:embed="rId3">
            <a:alphaModFix/>
          </a:blip>
          <a:stretch>
            <a:fillRect/>
          </a:stretch>
        </p:blipFill>
        <p:spPr>
          <a:xfrm>
            <a:off x="5560749" y="0"/>
            <a:ext cx="3583250" cy="53748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8EA4"/>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chemeClr val="lt1"/>
                </a:solidFill>
                <a:latin typeface="Helvetica Neue Light"/>
                <a:ea typeface="Helvetica Neue Light"/>
                <a:cs typeface="Helvetica Neue Light"/>
                <a:sym typeface="Helvetica Neue Light"/>
              </a:rPr>
              <a:t>Why certify?</a:t>
            </a:r>
            <a:endParaRPr sz="1400">
              <a:solidFill>
                <a:schemeClr val="lt1"/>
              </a:solidFill>
              <a:latin typeface="Helvetica Neue Light"/>
              <a:ea typeface="Helvetica Neue Light"/>
              <a:cs typeface="Helvetica Neue Light"/>
              <a:sym typeface="Helvetica Neue Light"/>
            </a:endParaRPr>
          </a:p>
        </p:txBody>
      </p:sp>
      <p:sp>
        <p:nvSpPr>
          <p:cNvPr id="173" name="Google Shape;173;p26"/>
          <p:cNvSpPr/>
          <p:nvPr/>
        </p:nvSpPr>
        <p:spPr>
          <a:xfrm>
            <a:off x="392250" y="529175"/>
            <a:ext cx="404400" cy="404400"/>
          </a:xfrm>
          <a:prstGeom prst="ellipse">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txBox="1"/>
          <p:nvPr>
            <p:ph type="title"/>
          </p:nvPr>
        </p:nvSpPr>
        <p:spPr>
          <a:xfrm>
            <a:off x="119400" y="1017725"/>
            <a:ext cx="4599300" cy="3444300"/>
          </a:xfrm>
          <a:prstGeom prst="rect">
            <a:avLst/>
          </a:prstGeom>
        </p:spPr>
        <p:txBody>
          <a:bodyPr anchorCtr="0" anchor="t" bIns="91425" lIns="91425" spcFirstLastPara="1" rIns="91425" wrap="square" tIns="91425">
            <a:noAutofit/>
          </a:bodyPr>
          <a:lstStyle/>
          <a:p>
            <a:pPr indent="-660400" lvl="0" marL="1524000" rtl="0" algn="l">
              <a:lnSpc>
                <a:spcPct val="120000"/>
              </a:lnSpc>
              <a:spcBef>
                <a:spcPts val="0"/>
              </a:spcBef>
              <a:spcAft>
                <a:spcPts val="0"/>
              </a:spcAft>
              <a:buClr>
                <a:srgbClr val="FFFFFF"/>
              </a:buClr>
              <a:buSzPts val="1400"/>
              <a:buFont typeface="Helvetica Neue Light"/>
              <a:buChar char="•"/>
            </a:pPr>
            <a:r>
              <a:rPr lang="en-GB" sz="1400">
                <a:solidFill>
                  <a:srgbClr val="FFFFFF"/>
                </a:solidFill>
                <a:latin typeface="Helvetica Neue Light"/>
                <a:ea typeface="Helvetica Neue Light"/>
                <a:cs typeface="Helvetica Neue Light"/>
                <a:sym typeface="Helvetica Neue Light"/>
              </a:rPr>
              <a:t>Differentiate from pretenders</a:t>
            </a:r>
            <a:endParaRPr sz="1400">
              <a:solidFill>
                <a:srgbClr val="FFFFFF"/>
              </a:solidFill>
              <a:latin typeface="Helvetica Neue Light"/>
              <a:ea typeface="Helvetica Neue Light"/>
              <a:cs typeface="Helvetica Neue Light"/>
              <a:sym typeface="Helvetica Neue Light"/>
            </a:endParaRPr>
          </a:p>
          <a:p>
            <a:pPr indent="0" lvl="0" marL="1219200" rtl="0" algn="l">
              <a:lnSpc>
                <a:spcPct val="120000"/>
              </a:lnSpc>
              <a:spcBef>
                <a:spcPts val="0"/>
              </a:spcBef>
              <a:spcAft>
                <a:spcPts val="0"/>
              </a:spcAft>
              <a:buNone/>
            </a:pPr>
            <a:r>
              <a:t/>
            </a:r>
            <a:endParaRPr sz="1400">
              <a:solidFill>
                <a:srgbClr val="FFFFFF"/>
              </a:solidFill>
              <a:latin typeface="Helvetica Neue Light"/>
              <a:ea typeface="Helvetica Neue Light"/>
              <a:cs typeface="Helvetica Neue Light"/>
              <a:sym typeface="Helvetica Neue Light"/>
            </a:endParaRPr>
          </a:p>
          <a:p>
            <a:pPr indent="-660400" lvl="0" marL="1524000" rtl="0" algn="l">
              <a:lnSpc>
                <a:spcPct val="120000"/>
              </a:lnSpc>
              <a:spcBef>
                <a:spcPts val="0"/>
              </a:spcBef>
              <a:spcAft>
                <a:spcPts val="0"/>
              </a:spcAft>
              <a:buClr>
                <a:srgbClr val="FFFFFF"/>
              </a:buClr>
              <a:buSzPts val="1400"/>
              <a:buFont typeface="Helvetica Neue Light"/>
              <a:buChar char="•"/>
            </a:pPr>
            <a:r>
              <a:rPr lang="en-GB" sz="1400">
                <a:solidFill>
                  <a:srgbClr val="FFFFFF"/>
                </a:solidFill>
                <a:latin typeface="Helvetica Neue Light"/>
                <a:ea typeface="Helvetica Neue Light"/>
                <a:cs typeface="Helvetica Neue Light"/>
                <a:sym typeface="Helvetica Neue Light"/>
              </a:rPr>
              <a:t>Reconnect and articulate your core values</a:t>
            </a:r>
            <a:endParaRPr sz="1400">
              <a:solidFill>
                <a:srgbClr val="FFFFFF"/>
              </a:solidFill>
              <a:latin typeface="Helvetica Neue Light"/>
              <a:ea typeface="Helvetica Neue Light"/>
              <a:cs typeface="Helvetica Neue Light"/>
              <a:sym typeface="Helvetica Neue Light"/>
            </a:endParaRPr>
          </a:p>
          <a:p>
            <a:pPr indent="0" lvl="0" marL="1219200" rtl="0" algn="l">
              <a:lnSpc>
                <a:spcPct val="120000"/>
              </a:lnSpc>
              <a:spcBef>
                <a:spcPts val="0"/>
              </a:spcBef>
              <a:spcAft>
                <a:spcPts val="0"/>
              </a:spcAft>
              <a:buNone/>
            </a:pPr>
            <a:r>
              <a:t/>
            </a:r>
            <a:endParaRPr sz="1400">
              <a:solidFill>
                <a:srgbClr val="FFFFFF"/>
              </a:solidFill>
              <a:latin typeface="Helvetica Neue Light"/>
              <a:ea typeface="Helvetica Neue Light"/>
              <a:cs typeface="Helvetica Neue Light"/>
              <a:sym typeface="Helvetica Neue Light"/>
            </a:endParaRPr>
          </a:p>
          <a:p>
            <a:pPr indent="-660400" lvl="0" marL="1524000" rtl="0" algn="l">
              <a:lnSpc>
                <a:spcPct val="120000"/>
              </a:lnSpc>
              <a:spcBef>
                <a:spcPts val="0"/>
              </a:spcBef>
              <a:spcAft>
                <a:spcPts val="0"/>
              </a:spcAft>
              <a:buClr>
                <a:srgbClr val="FFFFFF"/>
              </a:buClr>
              <a:buSzPts val="1400"/>
              <a:buFont typeface="Helvetica Neue Light"/>
              <a:buChar char="•"/>
            </a:pPr>
            <a:r>
              <a:rPr lang="en-GB" sz="1400">
                <a:solidFill>
                  <a:srgbClr val="FFFFFF"/>
                </a:solidFill>
                <a:latin typeface="Helvetica Neue Light"/>
                <a:ea typeface="Helvetica Neue Light"/>
                <a:cs typeface="Helvetica Neue Light"/>
                <a:sym typeface="Helvetica Neue Light"/>
              </a:rPr>
              <a:t>Benchmark performance</a:t>
            </a:r>
            <a:endParaRPr sz="1400">
              <a:solidFill>
                <a:srgbClr val="FFFFFF"/>
              </a:solidFill>
              <a:latin typeface="Helvetica Neue Light"/>
              <a:ea typeface="Helvetica Neue Light"/>
              <a:cs typeface="Helvetica Neue Light"/>
              <a:sym typeface="Helvetica Neue Light"/>
            </a:endParaRPr>
          </a:p>
          <a:p>
            <a:pPr indent="0" lvl="0" marL="1219200" rtl="0" algn="l">
              <a:lnSpc>
                <a:spcPct val="120000"/>
              </a:lnSpc>
              <a:spcBef>
                <a:spcPts val="0"/>
              </a:spcBef>
              <a:spcAft>
                <a:spcPts val="0"/>
              </a:spcAft>
              <a:buNone/>
            </a:pPr>
            <a:r>
              <a:t/>
            </a:r>
            <a:endParaRPr sz="1400">
              <a:solidFill>
                <a:srgbClr val="FFFFFF"/>
              </a:solidFill>
              <a:latin typeface="Helvetica Neue Light"/>
              <a:ea typeface="Helvetica Neue Light"/>
              <a:cs typeface="Helvetica Neue Light"/>
              <a:sym typeface="Helvetica Neue Light"/>
            </a:endParaRPr>
          </a:p>
          <a:p>
            <a:pPr indent="-660400" lvl="0" marL="1524000" rtl="0" algn="l">
              <a:lnSpc>
                <a:spcPct val="120000"/>
              </a:lnSpc>
              <a:spcBef>
                <a:spcPts val="0"/>
              </a:spcBef>
              <a:spcAft>
                <a:spcPts val="0"/>
              </a:spcAft>
              <a:buClr>
                <a:srgbClr val="FFFFFF"/>
              </a:buClr>
              <a:buSzPts val="1400"/>
              <a:buFont typeface="Helvetica Neue Light"/>
              <a:buChar char="•"/>
            </a:pPr>
            <a:r>
              <a:rPr lang="en-GB" sz="1400">
                <a:solidFill>
                  <a:srgbClr val="FFFFFF"/>
                </a:solidFill>
                <a:latin typeface="Helvetica Neue Light"/>
                <a:ea typeface="Helvetica Neue Light"/>
                <a:cs typeface="Helvetica Neue Light"/>
                <a:sym typeface="Helvetica Neue Light"/>
              </a:rPr>
              <a:t>Find your tribe</a:t>
            </a:r>
            <a:endParaRPr sz="1400">
              <a:solidFill>
                <a:srgbClr val="FFFFFF"/>
              </a:solidFill>
              <a:latin typeface="Helvetica Neue Light"/>
              <a:ea typeface="Helvetica Neue Light"/>
              <a:cs typeface="Helvetica Neue Light"/>
              <a:sym typeface="Helvetica Neue Light"/>
            </a:endParaRPr>
          </a:p>
          <a:p>
            <a:pPr indent="0" lvl="0" marL="1219200" rtl="0" algn="l">
              <a:lnSpc>
                <a:spcPct val="120000"/>
              </a:lnSpc>
              <a:spcBef>
                <a:spcPts val="0"/>
              </a:spcBef>
              <a:spcAft>
                <a:spcPts val="0"/>
              </a:spcAft>
              <a:buNone/>
            </a:pPr>
            <a:r>
              <a:t/>
            </a:r>
            <a:endParaRPr sz="1400">
              <a:solidFill>
                <a:srgbClr val="FFFFFF"/>
              </a:solidFill>
              <a:latin typeface="Helvetica Neue Light"/>
              <a:ea typeface="Helvetica Neue Light"/>
              <a:cs typeface="Helvetica Neue Light"/>
              <a:sym typeface="Helvetica Neue Light"/>
            </a:endParaRPr>
          </a:p>
          <a:p>
            <a:pPr indent="-660400" lvl="0" marL="1524000" rtl="0" algn="l">
              <a:lnSpc>
                <a:spcPct val="120000"/>
              </a:lnSpc>
              <a:spcBef>
                <a:spcPts val="0"/>
              </a:spcBef>
              <a:spcAft>
                <a:spcPts val="0"/>
              </a:spcAft>
              <a:buClr>
                <a:srgbClr val="FFFFFF"/>
              </a:buClr>
              <a:buSzPts val="1400"/>
              <a:buFont typeface="Helvetica Neue Light"/>
              <a:buChar char="•"/>
            </a:pPr>
            <a:r>
              <a:rPr lang="en-GB" sz="1400">
                <a:solidFill>
                  <a:srgbClr val="FFFFFF"/>
                </a:solidFill>
                <a:latin typeface="Helvetica Neue Light"/>
                <a:ea typeface="Helvetica Neue Light"/>
                <a:cs typeface="Helvetica Neue Light"/>
                <a:sym typeface="Helvetica Neue Light"/>
              </a:rPr>
              <a:t>Partner with peers around the world</a:t>
            </a:r>
            <a:endParaRPr sz="1400">
              <a:solidFill>
                <a:srgbClr val="FFFFFF"/>
              </a:solidFill>
              <a:latin typeface="Helvetica Neue Light"/>
              <a:ea typeface="Helvetica Neue Light"/>
              <a:cs typeface="Helvetica Neue Light"/>
              <a:sym typeface="Helvetica Neue Light"/>
            </a:endParaRPr>
          </a:p>
          <a:p>
            <a:pPr indent="0" lvl="0" marL="1219200" rtl="0" algn="l">
              <a:lnSpc>
                <a:spcPct val="120000"/>
              </a:lnSpc>
              <a:spcBef>
                <a:spcPts val="0"/>
              </a:spcBef>
              <a:spcAft>
                <a:spcPts val="0"/>
              </a:spcAft>
              <a:buNone/>
            </a:pPr>
            <a:r>
              <a:t/>
            </a:r>
            <a:endParaRPr sz="1400">
              <a:solidFill>
                <a:srgbClr val="FFFFFF"/>
              </a:solidFill>
              <a:latin typeface="Helvetica Neue Light"/>
              <a:ea typeface="Helvetica Neue Light"/>
              <a:cs typeface="Helvetica Neue Light"/>
              <a:sym typeface="Helvetica Neue Light"/>
            </a:endParaRPr>
          </a:p>
          <a:p>
            <a:pPr indent="-660400" lvl="0" marL="1524000" rtl="0" algn="l">
              <a:lnSpc>
                <a:spcPct val="120000"/>
              </a:lnSpc>
              <a:spcBef>
                <a:spcPts val="0"/>
              </a:spcBef>
              <a:spcAft>
                <a:spcPts val="0"/>
              </a:spcAft>
              <a:buClr>
                <a:srgbClr val="FFFFFF"/>
              </a:buClr>
              <a:buSzPts val="1400"/>
              <a:buFont typeface="Helvetica Neue Light"/>
              <a:buChar char="•"/>
            </a:pPr>
            <a:r>
              <a:rPr lang="en-GB" sz="1400">
                <a:solidFill>
                  <a:srgbClr val="FFFFFF"/>
                </a:solidFill>
                <a:latin typeface="Helvetica Neue Light"/>
                <a:ea typeface="Helvetica Neue Light"/>
                <a:cs typeface="Helvetica Neue Light"/>
                <a:sym typeface="Helvetica Neue Light"/>
              </a:rPr>
              <a:t>Attract and retain talent </a:t>
            </a:r>
            <a:endParaRPr sz="1400">
              <a:solidFill>
                <a:srgbClr val="FFFFFF"/>
              </a:solidFill>
              <a:latin typeface="Helvetica Neue Light"/>
              <a:ea typeface="Helvetica Neue Light"/>
              <a:cs typeface="Helvetica Neue Light"/>
              <a:sym typeface="Helvetica Neue Light"/>
            </a:endParaRPr>
          </a:p>
          <a:p>
            <a:pPr indent="-266700" lvl="0" marL="1219200" rtl="0" algn="l">
              <a:lnSpc>
                <a:spcPct val="120000"/>
              </a:lnSpc>
              <a:spcBef>
                <a:spcPts val="0"/>
              </a:spcBef>
              <a:spcAft>
                <a:spcPts val="0"/>
              </a:spcAft>
              <a:buClr>
                <a:srgbClr val="666666"/>
              </a:buClr>
              <a:buSzPts val="5300"/>
              <a:buFont typeface="Roboto Slab"/>
              <a:buNone/>
            </a:pPr>
            <a:r>
              <a:t/>
            </a:r>
            <a:endParaRPr sz="1400">
              <a:solidFill>
                <a:srgbClr val="FFFFFF"/>
              </a:solidFill>
              <a:latin typeface="Helvetica Neue Light"/>
              <a:ea typeface="Helvetica Neue Light"/>
              <a:cs typeface="Helvetica Neue Light"/>
              <a:sym typeface="Helvetica Neue Light"/>
            </a:endParaRPr>
          </a:p>
          <a:p>
            <a:pPr indent="0" lvl="0" marL="0" rtl="0" algn="l">
              <a:lnSpc>
                <a:spcPct val="90000"/>
              </a:lnSpc>
              <a:spcBef>
                <a:spcPts val="2000"/>
              </a:spcBef>
              <a:spcAft>
                <a:spcPts val="0"/>
              </a:spcAft>
              <a:buClr>
                <a:schemeClr val="dk1"/>
              </a:buClr>
              <a:buSzPts val="1100"/>
              <a:buFont typeface="Arial"/>
              <a:buNone/>
            </a:pPr>
            <a:r>
              <a:t/>
            </a:r>
            <a:endParaRPr sz="1400">
              <a:solidFill>
                <a:srgbClr val="FFFFFF"/>
              </a:solidFill>
              <a:latin typeface="Helvetica Neue Light"/>
              <a:ea typeface="Helvetica Neue Light"/>
              <a:cs typeface="Helvetica Neue Light"/>
              <a:sym typeface="Helvetica Neue Light"/>
            </a:endParaRPr>
          </a:p>
          <a:p>
            <a:pPr indent="0" lvl="0" marL="0" rtl="0" algn="l">
              <a:lnSpc>
                <a:spcPct val="90000"/>
              </a:lnSpc>
              <a:spcBef>
                <a:spcPts val="2000"/>
              </a:spcBef>
              <a:spcAft>
                <a:spcPts val="0"/>
              </a:spcAft>
              <a:buClr>
                <a:schemeClr val="dk1"/>
              </a:buClr>
              <a:buSzPts val="1100"/>
              <a:buFont typeface="Arial"/>
              <a:buNone/>
            </a:pPr>
            <a:r>
              <a:t/>
            </a:r>
            <a:endParaRPr sz="1400">
              <a:solidFill>
                <a:srgbClr val="FFFFFF"/>
              </a:solidFill>
              <a:latin typeface="Helvetica Neue Light"/>
              <a:ea typeface="Helvetica Neue Light"/>
              <a:cs typeface="Helvetica Neue Light"/>
              <a:sym typeface="Helvetica Neue Light"/>
            </a:endParaRPr>
          </a:p>
          <a:p>
            <a:pPr indent="0" lvl="0" marL="0" rtl="0" algn="l">
              <a:lnSpc>
                <a:spcPct val="90000"/>
              </a:lnSpc>
              <a:spcBef>
                <a:spcPts val="2000"/>
              </a:spcBef>
              <a:spcAft>
                <a:spcPts val="0"/>
              </a:spcAft>
              <a:buClr>
                <a:schemeClr val="dk1"/>
              </a:buClr>
              <a:buSzPts val="1100"/>
              <a:buFont typeface="Arial"/>
              <a:buNone/>
            </a:pPr>
            <a:r>
              <a:t/>
            </a:r>
            <a:endParaRPr sz="14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FFFFF"/>
              </a:solidFill>
              <a:latin typeface="Helvetica Neue Light"/>
              <a:ea typeface="Helvetica Neue Light"/>
              <a:cs typeface="Helvetica Neue Light"/>
              <a:sym typeface="Helvetica Neue Light"/>
            </a:endParaRPr>
          </a:p>
        </p:txBody>
      </p:sp>
      <p:pic>
        <p:nvPicPr>
          <p:cNvPr id="175" name="Google Shape;175;p26"/>
          <p:cNvPicPr preferRelativeResize="0"/>
          <p:nvPr/>
        </p:nvPicPr>
        <p:blipFill>
          <a:blip r:embed="rId3">
            <a:alphaModFix/>
          </a:blip>
          <a:stretch>
            <a:fillRect/>
          </a:stretch>
        </p:blipFill>
        <p:spPr>
          <a:xfrm>
            <a:off x="5286375" y="0"/>
            <a:ext cx="3857626"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8EA4"/>
        </a:solidFill>
      </p:bgPr>
    </p:bg>
    <p:spTree>
      <p:nvGrpSpPr>
        <p:cNvPr id="179" name="Shape 179"/>
        <p:cNvGrpSpPr/>
        <p:nvPr/>
      </p:nvGrpSpPr>
      <p:grpSpPr>
        <a:xfrm>
          <a:off x="0" y="0"/>
          <a:ext cx="0" cy="0"/>
          <a:chOff x="0" y="0"/>
          <a:chExt cx="0" cy="0"/>
        </a:xfrm>
      </p:grpSpPr>
      <p:sp>
        <p:nvSpPr>
          <p:cNvPr id="180" name="Google Shape;180;p27"/>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chemeClr val="lt1"/>
                </a:solidFill>
                <a:latin typeface="Helvetica Neue Light"/>
                <a:ea typeface="Helvetica Neue Light"/>
                <a:cs typeface="Helvetica Neue Light"/>
                <a:sym typeface="Helvetica Neue Light"/>
              </a:rPr>
              <a:t>Who can certify?</a:t>
            </a:r>
            <a:endParaRPr sz="1400">
              <a:solidFill>
                <a:schemeClr val="lt1"/>
              </a:solidFill>
              <a:latin typeface="Helvetica Neue Light"/>
              <a:ea typeface="Helvetica Neue Light"/>
              <a:cs typeface="Helvetica Neue Light"/>
              <a:sym typeface="Helvetica Neue Light"/>
            </a:endParaRPr>
          </a:p>
        </p:txBody>
      </p:sp>
      <p:sp>
        <p:nvSpPr>
          <p:cNvPr id="181" name="Google Shape;181;p27"/>
          <p:cNvSpPr/>
          <p:nvPr/>
        </p:nvSpPr>
        <p:spPr>
          <a:xfrm>
            <a:off x="392250" y="529175"/>
            <a:ext cx="404400" cy="404400"/>
          </a:xfrm>
          <a:prstGeom prst="ellipse">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txBox="1"/>
          <p:nvPr>
            <p:ph type="title"/>
          </p:nvPr>
        </p:nvSpPr>
        <p:spPr>
          <a:xfrm>
            <a:off x="594700" y="1017725"/>
            <a:ext cx="4265400" cy="2705400"/>
          </a:xfrm>
          <a:prstGeom prst="rect">
            <a:avLst/>
          </a:prstGeom>
        </p:spPr>
        <p:txBody>
          <a:bodyPr anchorCtr="0" anchor="t" bIns="91425" lIns="91425" spcFirstLastPara="1" rIns="91425" wrap="square" tIns="91425">
            <a:noAutofit/>
          </a:bodyPr>
          <a:lstStyle/>
          <a:p>
            <a:pPr indent="-330802" lvl="0" marL="787240" rtl="0" algn="l">
              <a:spcBef>
                <a:spcPts val="0"/>
              </a:spcBef>
              <a:spcAft>
                <a:spcPts val="0"/>
              </a:spcAft>
              <a:buClr>
                <a:srgbClr val="FFFFFF"/>
              </a:buClr>
              <a:buSzPts val="1400"/>
              <a:buFont typeface="Helvetica Neue Light"/>
              <a:buChar char="•"/>
            </a:pPr>
            <a:r>
              <a:rPr lang="en-GB" sz="1400">
                <a:solidFill>
                  <a:srgbClr val="FFFFFF"/>
                </a:solidFill>
                <a:latin typeface="Helvetica Neue Light"/>
                <a:ea typeface="Helvetica Neue Light"/>
                <a:cs typeface="Helvetica Neue Light"/>
                <a:sym typeface="Helvetica Neue Light"/>
              </a:rPr>
              <a:t>For-profit businesses of any size</a:t>
            </a:r>
            <a:endParaRPr sz="1400">
              <a:solidFill>
                <a:srgbClr val="FFFFFF"/>
              </a:solidFill>
              <a:latin typeface="Helvetica Neue Light"/>
              <a:ea typeface="Helvetica Neue Light"/>
              <a:cs typeface="Helvetica Neue Light"/>
              <a:sym typeface="Helvetica Neue Light"/>
            </a:endParaRPr>
          </a:p>
          <a:p>
            <a:pPr indent="-330802" lvl="0" marL="787240" rtl="0" algn="l">
              <a:spcBef>
                <a:spcPts val="2399"/>
              </a:spcBef>
              <a:spcAft>
                <a:spcPts val="0"/>
              </a:spcAft>
              <a:buClr>
                <a:srgbClr val="FFFFFF"/>
              </a:buClr>
              <a:buSzPts val="1400"/>
              <a:buFont typeface="Helvetica Neue Light"/>
              <a:buChar char="•"/>
            </a:pPr>
            <a:r>
              <a:rPr lang="en-GB" sz="1400">
                <a:solidFill>
                  <a:srgbClr val="FFFFFF"/>
                </a:solidFill>
                <a:latin typeface="Helvetica Neue Light"/>
                <a:ea typeface="Helvetica Neue Light"/>
                <a:cs typeface="Helvetica Neue Light"/>
                <a:sym typeface="Helvetica Neue Light"/>
              </a:rPr>
              <a:t>Any industry / geography </a:t>
            </a:r>
            <a:endParaRPr sz="1400">
              <a:solidFill>
                <a:srgbClr val="FFFFFF"/>
              </a:solidFill>
              <a:latin typeface="Helvetica Neue Light"/>
              <a:ea typeface="Helvetica Neue Light"/>
              <a:cs typeface="Helvetica Neue Light"/>
              <a:sym typeface="Helvetica Neue Light"/>
            </a:endParaRPr>
          </a:p>
          <a:p>
            <a:pPr indent="-330802" lvl="0" marL="787240" rtl="0" algn="l">
              <a:spcBef>
                <a:spcPts val="2399"/>
              </a:spcBef>
              <a:spcAft>
                <a:spcPts val="0"/>
              </a:spcAft>
              <a:buClr>
                <a:srgbClr val="FFFFFF"/>
              </a:buClr>
              <a:buSzPts val="1400"/>
              <a:buFont typeface="Helvetica Neue Light"/>
              <a:buChar char="•"/>
            </a:pPr>
            <a:r>
              <a:rPr lang="en-GB" sz="1400">
                <a:solidFill>
                  <a:srgbClr val="FFFFFF"/>
                </a:solidFill>
                <a:latin typeface="Helvetica Neue Light"/>
                <a:ea typeface="Helvetica Neue Light"/>
                <a:cs typeface="Helvetica Neue Light"/>
                <a:sym typeface="Helvetica Neue Light"/>
              </a:rPr>
              <a:t>Customised assessment based on industry, size, geography</a:t>
            </a:r>
            <a:endParaRPr sz="1400">
              <a:solidFill>
                <a:srgbClr val="FFFFFF"/>
              </a:solidFill>
              <a:latin typeface="Helvetica Neue Light"/>
              <a:ea typeface="Helvetica Neue Light"/>
              <a:cs typeface="Helvetica Neue Light"/>
              <a:sym typeface="Helvetica Neue Light"/>
            </a:endParaRPr>
          </a:p>
          <a:p>
            <a:pPr indent="-330802" lvl="0" marL="787240" rtl="0" algn="l">
              <a:spcBef>
                <a:spcPts val="2399"/>
              </a:spcBef>
              <a:spcAft>
                <a:spcPts val="0"/>
              </a:spcAft>
              <a:buClr>
                <a:srgbClr val="FFFFFF"/>
              </a:buClr>
              <a:buSzPts val="1400"/>
              <a:buFont typeface="Helvetica Neue Light"/>
              <a:buChar char="•"/>
            </a:pPr>
            <a:r>
              <a:rPr lang="en-GB" sz="1400">
                <a:solidFill>
                  <a:srgbClr val="FFFFFF"/>
                </a:solidFill>
                <a:latin typeface="Helvetica Neue Light"/>
                <a:ea typeface="Helvetica Neue Light"/>
                <a:cs typeface="Helvetica Neue Light"/>
                <a:sym typeface="Helvetica Neue Light"/>
              </a:rPr>
              <a:t>Any legal structure (except charities &amp; non-profits with DGR status)</a:t>
            </a:r>
            <a:endParaRPr sz="1400">
              <a:solidFill>
                <a:srgbClr val="FFFFFF"/>
              </a:solidFill>
              <a:latin typeface="Helvetica Neue Light"/>
              <a:ea typeface="Helvetica Neue Light"/>
              <a:cs typeface="Helvetica Neue Light"/>
              <a:sym typeface="Helvetica Neue Light"/>
            </a:endParaRPr>
          </a:p>
          <a:p>
            <a:pPr indent="-330802" lvl="0" marL="787240" rtl="0" algn="l">
              <a:spcBef>
                <a:spcPts val="2399"/>
              </a:spcBef>
              <a:spcAft>
                <a:spcPts val="0"/>
              </a:spcAft>
              <a:buClr>
                <a:srgbClr val="FFFFFF"/>
              </a:buClr>
              <a:buSzPts val="1400"/>
              <a:buFont typeface="Helvetica Neue Light"/>
              <a:buChar char="•"/>
            </a:pPr>
            <a:r>
              <a:rPr lang="en-GB" sz="1400">
                <a:solidFill>
                  <a:srgbClr val="FFFFFF"/>
                </a:solidFill>
                <a:latin typeface="Helvetica Neue Light"/>
                <a:ea typeface="Helvetica Neue Light"/>
                <a:cs typeface="Helvetica Neue Light"/>
                <a:sym typeface="Helvetica Neue Light"/>
              </a:rPr>
              <a:t>In operation for more than 1 year</a:t>
            </a:r>
            <a:endParaRPr sz="1400">
              <a:solidFill>
                <a:srgbClr val="FFFFFF"/>
              </a:solidFill>
              <a:latin typeface="Helvetica Neue Light"/>
              <a:ea typeface="Helvetica Neue Light"/>
              <a:cs typeface="Helvetica Neue Light"/>
              <a:sym typeface="Helvetica Neue Light"/>
            </a:endParaRPr>
          </a:p>
          <a:p>
            <a:pPr indent="0" lvl="0" marL="0" rtl="0" algn="l">
              <a:lnSpc>
                <a:spcPct val="90000"/>
              </a:lnSpc>
              <a:spcBef>
                <a:spcPts val="2000"/>
              </a:spcBef>
              <a:spcAft>
                <a:spcPts val="0"/>
              </a:spcAft>
              <a:buClr>
                <a:schemeClr val="dk1"/>
              </a:buClr>
              <a:buSzPts val="1100"/>
              <a:buFont typeface="Arial"/>
              <a:buNone/>
            </a:pPr>
            <a:r>
              <a:t/>
            </a:r>
            <a:endParaRPr sz="1400">
              <a:solidFill>
                <a:srgbClr val="FFFFFF"/>
              </a:solidFill>
              <a:latin typeface="Helvetica Neue Light"/>
              <a:ea typeface="Helvetica Neue Light"/>
              <a:cs typeface="Helvetica Neue Light"/>
              <a:sym typeface="Helvetica Neue Light"/>
            </a:endParaRPr>
          </a:p>
          <a:p>
            <a:pPr indent="0" lvl="0" marL="0" rtl="0" algn="l">
              <a:lnSpc>
                <a:spcPct val="90000"/>
              </a:lnSpc>
              <a:spcBef>
                <a:spcPts val="2000"/>
              </a:spcBef>
              <a:spcAft>
                <a:spcPts val="0"/>
              </a:spcAft>
              <a:buClr>
                <a:schemeClr val="dk1"/>
              </a:buClr>
              <a:buSzPts val="1100"/>
              <a:buFont typeface="Arial"/>
              <a:buNone/>
            </a:pPr>
            <a:r>
              <a:t/>
            </a:r>
            <a:endParaRPr sz="14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FFFFF"/>
              </a:solidFill>
              <a:latin typeface="Helvetica Neue Light"/>
              <a:ea typeface="Helvetica Neue Light"/>
              <a:cs typeface="Helvetica Neue Light"/>
              <a:sym typeface="Helvetica Neue Light"/>
            </a:endParaRPr>
          </a:p>
        </p:txBody>
      </p:sp>
      <p:pic>
        <p:nvPicPr>
          <p:cNvPr id="183" name="Google Shape;183;p27"/>
          <p:cNvPicPr preferRelativeResize="0"/>
          <p:nvPr/>
        </p:nvPicPr>
        <p:blipFill rotWithShape="1">
          <a:blip r:embed="rId3">
            <a:alphaModFix/>
          </a:blip>
          <a:srcRect b="0" l="18699" r="18699" t="0"/>
          <a:stretch/>
        </p:blipFill>
        <p:spPr>
          <a:xfrm>
            <a:off x="4850672" y="-3100"/>
            <a:ext cx="4293324"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5AB57B"/>
        </a:solidFill>
      </p:bgPr>
    </p:bg>
    <p:spTree>
      <p:nvGrpSpPr>
        <p:cNvPr id="187" name="Shape 187"/>
        <p:cNvGrpSpPr/>
        <p:nvPr/>
      </p:nvGrpSpPr>
      <p:grpSpPr>
        <a:xfrm>
          <a:off x="0" y="0"/>
          <a:ext cx="0" cy="0"/>
          <a:chOff x="0" y="0"/>
          <a:chExt cx="0" cy="0"/>
        </a:xfrm>
      </p:grpSpPr>
      <p:sp>
        <p:nvSpPr>
          <p:cNvPr id="188" name="Google Shape;188;p28"/>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1400">
                <a:solidFill>
                  <a:schemeClr val="lt1"/>
                </a:solidFill>
                <a:latin typeface="Helvetica Neue"/>
                <a:ea typeface="Helvetica Neue"/>
                <a:cs typeface="Helvetica Neue"/>
                <a:sym typeface="Helvetica Neue"/>
              </a:rPr>
              <a:t>How to certify?</a:t>
            </a:r>
            <a:endParaRPr b="1" sz="1400">
              <a:solidFill>
                <a:schemeClr val="lt1"/>
              </a:solidFill>
              <a:latin typeface="Helvetica Neue"/>
              <a:ea typeface="Helvetica Neue"/>
              <a:cs typeface="Helvetica Neue"/>
              <a:sym typeface="Helvetica Neue"/>
            </a:endParaRPr>
          </a:p>
        </p:txBody>
      </p:sp>
      <p:sp>
        <p:nvSpPr>
          <p:cNvPr id="189" name="Google Shape;189;p28"/>
          <p:cNvSpPr/>
          <p:nvPr/>
        </p:nvSpPr>
        <p:spPr>
          <a:xfrm>
            <a:off x="392250" y="529175"/>
            <a:ext cx="404400" cy="404400"/>
          </a:xfrm>
          <a:prstGeom prst="ellipse">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 name="Google Shape;190;p28"/>
          <p:cNvGrpSpPr/>
          <p:nvPr/>
        </p:nvGrpSpPr>
        <p:grpSpPr>
          <a:xfrm>
            <a:off x="919325" y="1071750"/>
            <a:ext cx="4381025" cy="3000000"/>
            <a:chOff x="1103275" y="1071750"/>
            <a:chExt cx="4381025" cy="3000000"/>
          </a:xfrm>
        </p:grpSpPr>
        <p:sp>
          <p:nvSpPr>
            <p:cNvPr id="191" name="Google Shape;191;p28"/>
            <p:cNvSpPr txBox="1"/>
            <p:nvPr/>
          </p:nvSpPr>
          <p:spPr>
            <a:xfrm>
              <a:off x="1620900" y="1071750"/>
              <a:ext cx="38634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Helvetica"/>
                <a:ea typeface="Helvetica"/>
                <a:cs typeface="Helvetica"/>
                <a:sym typeface="Helvetica"/>
              </a:endParaRPr>
            </a:p>
            <a:p>
              <a:pPr indent="0" lvl="0" marL="0" rtl="0" algn="l">
                <a:spcBef>
                  <a:spcPts val="0"/>
                </a:spcBef>
                <a:spcAft>
                  <a:spcPts val="0"/>
                </a:spcAft>
                <a:buNone/>
              </a:pPr>
              <a:r>
                <a:rPr b="1" lang="en-GB" sz="1200">
                  <a:solidFill>
                    <a:srgbClr val="FFFFFF"/>
                  </a:solidFill>
                  <a:latin typeface="Helvetica"/>
                  <a:ea typeface="Helvetica"/>
                  <a:cs typeface="Helvetica"/>
                  <a:sym typeface="Helvetica"/>
                </a:rPr>
                <a:t>Meet Performance Requirement</a:t>
              </a:r>
              <a:r>
                <a:rPr lang="en-GB" sz="1200">
                  <a:solidFill>
                    <a:srgbClr val="FFFFFF"/>
                  </a:solidFill>
                  <a:latin typeface="Helvetica"/>
                  <a:ea typeface="Helvetica"/>
                  <a:cs typeface="Helvetica"/>
                  <a:sym typeface="Helvetica"/>
                </a:rPr>
                <a:t>. </a:t>
              </a:r>
              <a:br>
                <a:rPr lang="en-GB" sz="1200">
                  <a:solidFill>
                    <a:srgbClr val="FFFFFF"/>
                  </a:solidFill>
                  <a:latin typeface="Helvetica"/>
                  <a:ea typeface="Helvetica"/>
                  <a:cs typeface="Helvetica"/>
                  <a:sym typeface="Helvetica"/>
                </a:rPr>
              </a:br>
              <a:r>
                <a:rPr lang="en-GB" sz="1200">
                  <a:solidFill>
                    <a:srgbClr val="FFFFFF"/>
                  </a:solidFill>
                  <a:latin typeface="Helvetica"/>
                  <a:ea typeface="Helvetica"/>
                  <a:cs typeface="Helvetica"/>
                  <a:sym typeface="Helvetica"/>
                </a:rPr>
                <a:t>The first step toward Certification is completing the </a:t>
              </a:r>
              <a:br>
                <a:rPr lang="en-GB" sz="1200">
                  <a:solidFill>
                    <a:srgbClr val="FFFFFF"/>
                  </a:solidFill>
                  <a:latin typeface="Helvetica"/>
                  <a:ea typeface="Helvetica"/>
                  <a:cs typeface="Helvetica"/>
                  <a:sym typeface="Helvetica"/>
                </a:rPr>
              </a:br>
              <a:r>
                <a:rPr i="1" lang="en-GB" sz="1200">
                  <a:solidFill>
                    <a:srgbClr val="FFFFFF"/>
                  </a:solidFill>
                  <a:latin typeface="Helvetica"/>
                  <a:ea typeface="Helvetica"/>
                  <a:cs typeface="Helvetica"/>
                  <a:sym typeface="Helvetica"/>
                </a:rPr>
                <a:t>B Impact Assessment.</a:t>
              </a:r>
              <a:endParaRPr i="1" sz="1200">
                <a:solidFill>
                  <a:srgbClr val="FFFFFF"/>
                </a:solidFill>
                <a:latin typeface="Helvetica"/>
                <a:ea typeface="Helvetica"/>
                <a:cs typeface="Helvetica"/>
                <a:sym typeface="Helvetica"/>
              </a:endParaRPr>
            </a:p>
            <a:p>
              <a:pPr indent="0" lvl="0" marL="0" rtl="0" algn="l">
                <a:spcBef>
                  <a:spcPts val="0"/>
                </a:spcBef>
                <a:spcAft>
                  <a:spcPts val="0"/>
                </a:spcAft>
                <a:buNone/>
              </a:pPr>
              <a:r>
                <a:t/>
              </a:r>
              <a:endParaRPr sz="1200">
                <a:solidFill>
                  <a:srgbClr val="FFFFFF"/>
                </a:solidFill>
                <a:latin typeface="Helvetica"/>
                <a:ea typeface="Helvetica"/>
                <a:cs typeface="Helvetica"/>
                <a:sym typeface="Helvetica"/>
              </a:endParaRPr>
            </a:p>
            <a:p>
              <a:pPr indent="0" lvl="0" marL="0" rtl="0" algn="l">
                <a:spcBef>
                  <a:spcPts val="0"/>
                </a:spcBef>
                <a:spcAft>
                  <a:spcPts val="0"/>
                </a:spcAft>
                <a:buNone/>
              </a:pPr>
              <a:r>
                <a:t/>
              </a:r>
              <a:endParaRPr sz="1200">
                <a:solidFill>
                  <a:srgbClr val="FFFFFF"/>
                </a:solidFill>
                <a:latin typeface="Helvetica"/>
                <a:ea typeface="Helvetica"/>
                <a:cs typeface="Helvetica"/>
                <a:sym typeface="Helvetica"/>
              </a:endParaRPr>
            </a:p>
            <a:p>
              <a:pPr indent="0" lvl="0" marL="0" rtl="0" algn="l">
                <a:spcBef>
                  <a:spcPts val="0"/>
                </a:spcBef>
                <a:spcAft>
                  <a:spcPts val="0"/>
                </a:spcAft>
                <a:buNone/>
              </a:pPr>
              <a:r>
                <a:rPr b="1" lang="en-GB" sz="1200">
                  <a:solidFill>
                    <a:srgbClr val="FFFFFF"/>
                  </a:solidFill>
                  <a:latin typeface="Helvetica"/>
                  <a:ea typeface="Helvetica"/>
                  <a:cs typeface="Helvetica"/>
                  <a:sym typeface="Helvetica"/>
                </a:rPr>
                <a:t>Meet Legal Requirement. </a:t>
              </a:r>
              <a:br>
                <a:rPr b="1" lang="en-GB" sz="1200">
                  <a:solidFill>
                    <a:srgbClr val="FFFFFF"/>
                  </a:solidFill>
                  <a:latin typeface="Helvetica"/>
                  <a:ea typeface="Helvetica"/>
                  <a:cs typeface="Helvetica"/>
                  <a:sym typeface="Helvetica"/>
                </a:rPr>
              </a:br>
              <a:r>
                <a:rPr lang="en-GB" sz="1200">
                  <a:solidFill>
                    <a:srgbClr val="FFFFFF"/>
                  </a:solidFill>
                  <a:latin typeface="Helvetica"/>
                  <a:ea typeface="Helvetica"/>
                  <a:cs typeface="Helvetica"/>
                  <a:sym typeface="Helvetica"/>
                </a:rPr>
                <a:t>Determine the legal requirement based on your company’s corporate form.</a:t>
              </a:r>
              <a:endParaRPr sz="1200">
                <a:solidFill>
                  <a:srgbClr val="FFFFFF"/>
                </a:solidFill>
                <a:latin typeface="Helvetica"/>
                <a:ea typeface="Helvetica"/>
                <a:cs typeface="Helvetica"/>
                <a:sym typeface="Helvetica"/>
              </a:endParaRPr>
            </a:p>
            <a:p>
              <a:pPr indent="0" lvl="0" marL="0" rtl="0" algn="l">
                <a:spcBef>
                  <a:spcPts val="0"/>
                </a:spcBef>
                <a:spcAft>
                  <a:spcPts val="0"/>
                </a:spcAft>
                <a:buNone/>
              </a:pPr>
              <a:r>
                <a:t/>
              </a:r>
              <a:endParaRPr sz="1200">
                <a:solidFill>
                  <a:srgbClr val="FFFFFF"/>
                </a:solidFill>
                <a:latin typeface="Helvetica"/>
                <a:ea typeface="Helvetica"/>
                <a:cs typeface="Helvetica"/>
                <a:sym typeface="Helvetica"/>
              </a:endParaRPr>
            </a:p>
            <a:p>
              <a:pPr indent="0" lvl="0" marL="0" rtl="0" algn="l">
                <a:spcBef>
                  <a:spcPts val="0"/>
                </a:spcBef>
                <a:spcAft>
                  <a:spcPts val="0"/>
                </a:spcAft>
                <a:buNone/>
              </a:pPr>
              <a:r>
                <a:t/>
              </a:r>
              <a:endParaRPr sz="1200">
                <a:solidFill>
                  <a:srgbClr val="FFFFFF"/>
                </a:solidFill>
                <a:latin typeface="Helvetica"/>
                <a:ea typeface="Helvetica"/>
                <a:cs typeface="Helvetica"/>
                <a:sym typeface="Helvetica"/>
              </a:endParaRPr>
            </a:p>
            <a:p>
              <a:pPr indent="0" lvl="0" marL="0" rtl="0" algn="l">
                <a:spcBef>
                  <a:spcPts val="0"/>
                </a:spcBef>
                <a:spcAft>
                  <a:spcPts val="0"/>
                </a:spcAft>
                <a:buNone/>
              </a:pPr>
              <a:r>
                <a:rPr b="1" lang="en-GB" sz="1200">
                  <a:solidFill>
                    <a:srgbClr val="FFFFFF"/>
                  </a:solidFill>
                  <a:latin typeface="Helvetica"/>
                  <a:ea typeface="Helvetica"/>
                  <a:cs typeface="Helvetica"/>
                  <a:sym typeface="Helvetica"/>
                </a:rPr>
                <a:t>Make it Official</a:t>
              </a:r>
              <a:r>
                <a:rPr lang="en-GB" sz="1200">
                  <a:solidFill>
                    <a:srgbClr val="FFFFFF"/>
                  </a:solidFill>
                  <a:latin typeface="Helvetica"/>
                  <a:ea typeface="Helvetica"/>
                  <a:cs typeface="Helvetica"/>
                  <a:sym typeface="Helvetica"/>
                </a:rPr>
                <a:t>.</a:t>
              </a:r>
              <a:br>
                <a:rPr lang="en-GB" sz="1200">
                  <a:solidFill>
                    <a:srgbClr val="FFFFFF"/>
                  </a:solidFill>
                  <a:latin typeface="Helvetica"/>
                  <a:ea typeface="Helvetica"/>
                  <a:cs typeface="Helvetica"/>
                  <a:sym typeface="Helvetica"/>
                </a:rPr>
              </a:br>
              <a:r>
                <a:rPr lang="en-GB" sz="1200">
                  <a:solidFill>
                    <a:srgbClr val="FFFFFF"/>
                  </a:solidFill>
                  <a:latin typeface="Helvetica"/>
                  <a:ea typeface="Helvetica"/>
                  <a:cs typeface="Helvetica"/>
                  <a:sym typeface="Helvetica"/>
                </a:rPr>
                <a:t>Sign the Declaration of Interdependence, pay certification fees, and publish profile on www.bcorporation.com.au</a:t>
              </a:r>
              <a:endParaRPr sz="1200">
                <a:solidFill>
                  <a:srgbClr val="FFFFFF"/>
                </a:solidFill>
                <a:latin typeface="Helvetica"/>
                <a:ea typeface="Helvetica"/>
                <a:cs typeface="Helvetica"/>
                <a:sym typeface="Helvetica"/>
              </a:endParaRPr>
            </a:p>
          </p:txBody>
        </p:sp>
        <p:sp>
          <p:nvSpPr>
            <p:cNvPr id="192" name="Google Shape;192;p28"/>
            <p:cNvSpPr txBox="1"/>
            <p:nvPr/>
          </p:nvSpPr>
          <p:spPr>
            <a:xfrm>
              <a:off x="1103275" y="1404750"/>
              <a:ext cx="489600" cy="572700"/>
            </a:xfrm>
            <a:prstGeom prst="rect">
              <a:avLst/>
            </a:prstGeom>
            <a:noFill/>
            <a:ln>
              <a:noFill/>
            </a:ln>
          </p:spPr>
          <p:txBody>
            <a:bodyPr anchorCtr="0" anchor="t" bIns="91425" lIns="91425" spcFirstLastPara="1" rIns="91425" wrap="square" tIns="91425">
              <a:noAutofit/>
            </a:bodyPr>
            <a:lstStyle/>
            <a:p>
              <a:pPr indent="0" lvl="0" marL="0" rtl="0" algn="r">
                <a:lnSpc>
                  <a:spcPct val="86956"/>
                </a:lnSpc>
                <a:spcBef>
                  <a:spcPts val="0"/>
                </a:spcBef>
                <a:spcAft>
                  <a:spcPts val="0"/>
                </a:spcAft>
                <a:buNone/>
              </a:pPr>
              <a:r>
                <a:rPr b="1" lang="en-GB" sz="3000">
                  <a:solidFill>
                    <a:srgbClr val="FFC208"/>
                  </a:solidFill>
                  <a:latin typeface="Helvetica Neue"/>
                  <a:ea typeface="Helvetica Neue"/>
                  <a:cs typeface="Helvetica Neue"/>
                  <a:sym typeface="Helvetica Neue"/>
                </a:rPr>
                <a:t>1</a:t>
              </a:r>
              <a:endParaRPr sz="3000"/>
            </a:p>
          </p:txBody>
        </p:sp>
        <p:sp>
          <p:nvSpPr>
            <p:cNvPr id="193" name="Google Shape;193;p28"/>
            <p:cNvSpPr txBox="1"/>
            <p:nvPr/>
          </p:nvSpPr>
          <p:spPr>
            <a:xfrm>
              <a:off x="1216500" y="2285400"/>
              <a:ext cx="404400" cy="572700"/>
            </a:xfrm>
            <a:prstGeom prst="rect">
              <a:avLst/>
            </a:prstGeom>
            <a:noFill/>
            <a:ln>
              <a:noFill/>
            </a:ln>
          </p:spPr>
          <p:txBody>
            <a:bodyPr anchorCtr="0" anchor="t" bIns="91425" lIns="91425" spcFirstLastPara="1" rIns="91425" wrap="square" tIns="91425">
              <a:noAutofit/>
            </a:bodyPr>
            <a:lstStyle/>
            <a:p>
              <a:pPr indent="0" lvl="0" marL="0" rtl="0" algn="r">
                <a:lnSpc>
                  <a:spcPct val="86956"/>
                </a:lnSpc>
                <a:spcBef>
                  <a:spcPts val="0"/>
                </a:spcBef>
                <a:spcAft>
                  <a:spcPts val="0"/>
                </a:spcAft>
                <a:buNone/>
              </a:pPr>
              <a:r>
                <a:rPr b="1" lang="en-GB" sz="3000">
                  <a:solidFill>
                    <a:srgbClr val="0D6B91"/>
                  </a:solidFill>
                  <a:latin typeface="Helvetica Neue"/>
                  <a:ea typeface="Helvetica Neue"/>
                  <a:cs typeface="Helvetica Neue"/>
                  <a:sym typeface="Helvetica Neue"/>
                </a:rPr>
                <a:t>2</a:t>
              </a:r>
              <a:endParaRPr b="1" sz="3000">
                <a:solidFill>
                  <a:srgbClr val="0D6B91"/>
                </a:solidFill>
                <a:latin typeface="Helvetica Neue"/>
                <a:ea typeface="Helvetica Neue"/>
                <a:cs typeface="Helvetica Neue"/>
                <a:sym typeface="Helvetica Neue"/>
              </a:endParaRPr>
            </a:p>
          </p:txBody>
        </p:sp>
        <p:sp>
          <p:nvSpPr>
            <p:cNvPr id="194" name="Google Shape;194;p28"/>
            <p:cNvSpPr txBox="1"/>
            <p:nvPr/>
          </p:nvSpPr>
          <p:spPr>
            <a:xfrm>
              <a:off x="1103275" y="3258050"/>
              <a:ext cx="489600" cy="460200"/>
            </a:xfrm>
            <a:prstGeom prst="rect">
              <a:avLst/>
            </a:prstGeom>
            <a:noFill/>
            <a:ln>
              <a:noFill/>
            </a:ln>
          </p:spPr>
          <p:txBody>
            <a:bodyPr anchorCtr="0" anchor="t" bIns="91425" lIns="91425" spcFirstLastPara="1" rIns="91425" wrap="square" tIns="91425">
              <a:noAutofit/>
            </a:bodyPr>
            <a:lstStyle/>
            <a:p>
              <a:pPr indent="0" lvl="0" marL="0" rtl="0" algn="r">
                <a:lnSpc>
                  <a:spcPct val="86956"/>
                </a:lnSpc>
                <a:spcBef>
                  <a:spcPts val="0"/>
                </a:spcBef>
                <a:spcAft>
                  <a:spcPts val="0"/>
                </a:spcAft>
                <a:buNone/>
              </a:pPr>
              <a:r>
                <a:rPr b="1" lang="en-GB" sz="3000">
                  <a:solidFill>
                    <a:srgbClr val="EA4033"/>
                  </a:solidFill>
                  <a:latin typeface="Helvetica Neue"/>
                  <a:ea typeface="Helvetica Neue"/>
                  <a:cs typeface="Helvetica Neue"/>
                  <a:sym typeface="Helvetica Neue"/>
                </a:rPr>
                <a:t>3</a:t>
              </a:r>
              <a:endParaRPr b="1" sz="3000">
                <a:solidFill>
                  <a:srgbClr val="EA4033"/>
                </a:solidFill>
                <a:latin typeface="Helvetica Neue"/>
                <a:ea typeface="Helvetica Neue"/>
                <a:cs typeface="Helvetica Neue"/>
                <a:sym typeface="Helvetica Neue"/>
              </a:endParaRPr>
            </a:p>
          </p:txBody>
        </p:sp>
      </p:grpSp>
      <p:pic>
        <p:nvPicPr>
          <p:cNvPr id="195" name="Google Shape;195;p28"/>
          <p:cNvPicPr preferRelativeResize="0"/>
          <p:nvPr/>
        </p:nvPicPr>
        <p:blipFill>
          <a:blip r:embed="rId3">
            <a:alphaModFix/>
          </a:blip>
          <a:stretch>
            <a:fillRect/>
          </a:stretch>
        </p:blipFill>
        <p:spPr>
          <a:xfrm>
            <a:off x="5621450" y="0"/>
            <a:ext cx="3857626"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EE8EA4"/>
        </a:solidFill>
      </p:bgPr>
    </p:bg>
    <p:spTree>
      <p:nvGrpSpPr>
        <p:cNvPr id="199" name="Shape 199"/>
        <p:cNvGrpSpPr/>
        <p:nvPr/>
      </p:nvGrpSpPr>
      <p:grpSpPr>
        <a:xfrm>
          <a:off x="0" y="0"/>
          <a:ext cx="0" cy="0"/>
          <a:chOff x="0" y="0"/>
          <a:chExt cx="0" cy="0"/>
        </a:xfrm>
      </p:grpSpPr>
      <p:sp>
        <p:nvSpPr>
          <p:cNvPr id="200" name="Google Shape;200;p29"/>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1400">
                <a:solidFill>
                  <a:schemeClr val="lt1"/>
                </a:solidFill>
                <a:latin typeface="Helvetica Neue"/>
                <a:ea typeface="Helvetica Neue"/>
                <a:cs typeface="Helvetica Neue"/>
                <a:sym typeface="Helvetica Neue"/>
              </a:rPr>
              <a:t>What does the BIA look at?</a:t>
            </a:r>
            <a:endParaRPr b="1" sz="1400">
              <a:solidFill>
                <a:schemeClr val="lt1"/>
              </a:solidFill>
              <a:latin typeface="Helvetica Neue"/>
              <a:ea typeface="Helvetica Neue"/>
              <a:cs typeface="Helvetica Neue"/>
              <a:sym typeface="Helvetica Neue"/>
            </a:endParaRPr>
          </a:p>
        </p:txBody>
      </p:sp>
      <p:sp>
        <p:nvSpPr>
          <p:cNvPr id="201" name="Google Shape;201;p29"/>
          <p:cNvSpPr/>
          <p:nvPr/>
        </p:nvSpPr>
        <p:spPr>
          <a:xfrm>
            <a:off x="392250" y="529175"/>
            <a:ext cx="404400" cy="404400"/>
          </a:xfrm>
          <a:prstGeom prst="ellipse">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9"/>
          <p:cNvSpPr/>
          <p:nvPr/>
        </p:nvSpPr>
        <p:spPr>
          <a:xfrm>
            <a:off x="10134050" y="3352800"/>
            <a:ext cx="4366800" cy="1031700"/>
          </a:xfrm>
          <a:prstGeom prst="rect">
            <a:avLst/>
          </a:prstGeom>
          <a:solidFill>
            <a:srgbClr val="57B05C"/>
          </a:solidFill>
          <a:ln>
            <a:noFill/>
          </a:ln>
        </p:spPr>
        <p:txBody>
          <a:bodyPr anchorCtr="0" anchor="ctr" bIns="96375" lIns="96375" spcFirstLastPara="1" rIns="96375" wrap="square" tIns="96375">
            <a:noAutofit/>
          </a:bodyPr>
          <a:lstStyle/>
          <a:p>
            <a:pPr indent="0" lvl="0" marL="0" marR="0" rtl="0" algn="ctr">
              <a:lnSpc>
                <a:spcPct val="110000"/>
              </a:lnSpc>
              <a:spcBef>
                <a:spcPts val="1500"/>
              </a:spcBef>
              <a:spcAft>
                <a:spcPts val="800"/>
              </a:spcAft>
              <a:buClr>
                <a:srgbClr val="000000"/>
              </a:buClr>
              <a:buSzPts val="3000"/>
              <a:buFont typeface="Arial"/>
              <a:buNone/>
            </a:pPr>
            <a:r>
              <a:rPr b="1" i="0" lang="en-GB" sz="3000" u="none" cap="none" strike="noStrike">
                <a:solidFill>
                  <a:srgbClr val="FFFFFF"/>
                </a:solidFill>
                <a:latin typeface="Helvetica Neue"/>
                <a:ea typeface="Helvetica Neue"/>
                <a:cs typeface="Helvetica Neue"/>
                <a:sym typeface="Helvetica Neue"/>
              </a:rPr>
              <a:t>B Impact Assessment</a:t>
            </a:r>
            <a:endParaRPr b="0" i="0" sz="3600" u="none" cap="none" strike="noStrike">
              <a:solidFill>
                <a:srgbClr val="FFFFFF"/>
              </a:solidFill>
              <a:latin typeface="Lato"/>
              <a:ea typeface="Lato"/>
              <a:cs typeface="Lato"/>
              <a:sym typeface="Lato"/>
            </a:endParaRPr>
          </a:p>
        </p:txBody>
      </p:sp>
      <p:pic>
        <p:nvPicPr>
          <p:cNvPr id="203" name="Google Shape;203;p29"/>
          <p:cNvPicPr preferRelativeResize="0"/>
          <p:nvPr/>
        </p:nvPicPr>
        <p:blipFill>
          <a:blip r:embed="rId3">
            <a:alphaModFix/>
          </a:blip>
          <a:stretch>
            <a:fillRect/>
          </a:stretch>
        </p:blipFill>
        <p:spPr>
          <a:xfrm>
            <a:off x="1432975" y="1017725"/>
            <a:ext cx="6771535" cy="382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F7BB33"/>
        </a:solidFill>
      </p:bgPr>
    </p:bg>
    <p:spTree>
      <p:nvGrpSpPr>
        <p:cNvPr id="207" name="Shape 207"/>
        <p:cNvGrpSpPr/>
        <p:nvPr/>
      </p:nvGrpSpPr>
      <p:grpSpPr>
        <a:xfrm>
          <a:off x="0" y="0"/>
          <a:ext cx="0" cy="0"/>
          <a:chOff x="0" y="0"/>
          <a:chExt cx="0" cy="0"/>
        </a:xfrm>
      </p:grpSpPr>
      <p:sp>
        <p:nvSpPr>
          <p:cNvPr id="208" name="Google Shape;208;p30"/>
          <p:cNvSpPr/>
          <p:nvPr/>
        </p:nvSpPr>
        <p:spPr>
          <a:xfrm>
            <a:off x="392250" y="529175"/>
            <a:ext cx="404400" cy="404400"/>
          </a:xfrm>
          <a:prstGeom prst="ellipse">
            <a:avLst/>
          </a:prstGeom>
          <a:solidFill>
            <a:srgbClr val="5AB5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0"/>
          <p:cNvSpPr txBox="1"/>
          <p:nvPr/>
        </p:nvSpPr>
        <p:spPr>
          <a:xfrm>
            <a:off x="967775" y="527825"/>
            <a:ext cx="29382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Helvetica Neue"/>
                <a:ea typeface="Helvetica Neue"/>
                <a:cs typeface="Helvetica Neue"/>
                <a:sym typeface="Helvetica Neue"/>
              </a:rPr>
              <a:t>B Impact Assessment  +</a:t>
            </a:r>
            <a:r>
              <a:rPr lang="en-GB">
                <a:solidFill>
                  <a:srgbClr val="044FA1"/>
                </a:solidFill>
                <a:latin typeface="Helvetica Neue Light"/>
                <a:ea typeface="Helvetica Neue Light"/>
                <a:cs typeface="Helvetica Neue Light"/>
                <a:sym typeface="Helvetica Neue Light"/>
              </a:rPr>
              <a:t> </a:t>
            </a:r>
            <a:endParaRPr sz="1100">
              <a:solidFill>
                <a:srgbClr val="044FA1"/>
              </a:solidFill>
              <a:latin typeface="Helvetica Neue Light"/>
              <a:ea typeface="Helvetica Neue Light"/>
              <a:cs typeface="Helvetica Neue Light"/>
              <a:sym typeface="Helvetica Neue Light"/>
            </a:endParaRPr>
          </a:p>
        </p:txBody>
      </p:sp>
      <p:pic>
        <p:nvPicPr>
          <p:cNvPr descr="UNSustainableDevelopmentGoals_Brand-02.png" id="210" name="Google Shape;210;p30"/>
          <p:cNvPicPr preferRelativeResize="0"/>
          <p:nvPr/>
        </p:nvPicPr>
        <p:blipFill rotWithShape="1">
          <a:blip r:embed="rId3">
            <a:alphaModFix/>
          </a:blip>
          <a:srcRect b="0" l="7652" r="8524" t="0"/>
          <a:stretch/>
        </p:blipFill>
        <p:spPr>
          <a:xfrm>
            <a:off x="3212025" y="453150"/>
            <a:ext cx="2186175" cy="556449"/>
          </a:xfrm>
          <a:prstGeom prst="rect">
            <a:avLst/>
          </a:prstGeom>
          <a:noFill/>
          <a:ln>
            <a:noFill/>
          </a:ln>
          <a:effectLst>
            <a:outerShdw blurRad="57150" rotWithShape="0" algn="bl" dir="5400000" dist="19050">
              <a:srgbClr val="000000">
                <a:alpha val="49800"/>
              </a:srgbClr>
            </a:outerShdw>
            <a:reflection blurRad="0" dir="5400000" dist="38100" endA="0" endPos="30000" fadeDir="5400012" kx="0" rotWithShape="0" algn="bl" stPos="0" sy="-100000" ky="0"/>
          </a:effectLst>
        </p:spPr>
      </p:pic>
      <p:sp>
        <p:nvSpPr>
          <p:cNvPr id="211" name="Google Shape;211;p30"/>
          <p:cNvSpPr txBox="1"/>
          <p:nvPr/>
        </p:nvSpPr>
        <p:spPr>
          <a:xfrm>
            <a:off x="967775" y="1266425"/>
            <a:ext cx="6558600" cy="2716800"/>
          </a:xfrm>
          <a:prstGeom prst="rect">
            <a:avLst/>
          </a:prstGeom>
          <a:noFill/>
          <a:ln>
            <a:noFill/>
          </a:ln>
        </p:spPr>
        <p:txBody>
          <a:bodyPr anchorCtr="0" anchor="t" bIns="91425" lIns="91425" spcFirstLastPara="1" rIns="91425" wrap="square" tIns="91425">
            <a:noAutofit/>
          </a:bodyPr>
          <a:lstStyle/>
          <a:p>
            <a:pPr indent="0" lvl="0" marL="0" rtl="0" algn="l">
              <a:lnSpc>
                <a:spcPct val="86956"/>
              </a:lnSpc>
              <a:spcBef>
                <a:spcPts val="0"/>
              </a:spcBef>
              <a:spcAft>
                <a:spcPts val="0"/>
              </a:spcAft>
              <a:buClr>
                <a:schemeClr val="dk1"/>
              </a:buClr>
              <a:buSzPts val="3000"/>
              <a:buFont typeface="Arial"/>
              <a:buNone/>
            </a:pPr>
            <a:r>
              <a:rPr i="1" lang="en-GB">
                <a:solidFill>
                  <a:srgbClr val="FFFFFF"/>
                </a:solidFill>
                <a:latin typeface="Helvetica"/>
                <a:ea typeface="Helvetica"/>
                <a:cs typeface="Helvetica"/>
                <a:sym typeface="Helvetica"/>
              </a:rPr>
              <a:t>Coming in 2020</a:t>
            </a:r>
            <a:endParaRPr i="1">
              <a:solidFill>
                <a:srgbClr val="FFFFFF"/>
              </a:solidFill>
              <a:latin typeface="Helvetica"/>
              <a:ea typeface="Helvetica"/>
              <a:cs typeface="Helvetica"/>
              <a:sym typeface="Helvetica"/>
            </a:endParaRPr>
          </a:p>
          <a:p>
            <a:pPr indent="0" lvl="0" marL="0" rtl="0" algn="l">
              <a:lnSpc>
                <a:spcPct val="86956"/>
              </a:lnSpc>
              <a:spcBef>
                <a:spcPts val="0"/>
              </a:spcBef>
              <a:spcAft>
                <a:spcPts val="0"/>
              </a:spcAft>
              <a:buClr>
                <a:schemeClr val="dk1"/>
              </a:buClr>
              <a:buSzPts val="3000"/>
              <a:buFont typeface="Arial"/>
              <a:buNone/>
            </a:pPr>
            <a:r>
              <a:t/>
            </a:r>
            <a:endParaRPr b="1">
              <a:solidFill>
                <a:srgbClr val="FFFFFF"/>
              </a:solidFill>
              <a:latin typeface="Helvetica"/>
              <a:ea typeface="Helvetica"/>
              <a:cs typeface="Helvetica"/>
              <a:sym typeface="Helvetica"/>
            </a:endParaRPr>
          </a:p>
          <a:p>
            <a:pPr indent="0" lvl="0" marL="0" rtl="0" algn="l">
              <a:lnSpc>
                <a:spcPct val="90000"/>
              </a:lnSpc>
              <a:spcBef>
                <a:spcPts val="1000"/>
              </a:spcBef>
              <a:spcAft>
                <a:spcPts val="0"/>
              </a:spcAft>
              <a:buClr>
                <a:schemeClr val="dk1"/>
              </a:buClr>
              <a:buSzPts val="4000"/>
              <a:buFont typeface="Arial"/>
              <a:buNone/>
            </a:pPr>
            <a:r>
              <a:rPr lang="en-GB">
                <a:solidFill>
                  <a:srgbClr val="FFFFFF"/>
                </a:solidFill>
                <a:latin typeface="Helvetica"/>
                <a:ea typeface="Helvetica"/>
                <a:cs typeface="Helvetica"/>
                <a:sym typeface="Helvetica"/>
              </a:rPr>
              <a:t>B Lab will release an SDG online tool that will be integrated into the existing B Impact Assessment standards and platform. The tool will allow users to assess, compare and improve their progress on the 17 Sustainable Development Goals. </a:t>
            </a:r>
            <a:endParaRPr>
              <a:solidFill>
                <a:srgbClr val="FFFFFF"/>
              </a:solidFill>
              <a:latin typeface="Helvetica"/>
              <a:ea typeface="Helvetica"/>
              <a:cs typeface="Helvetica"/>
              <a:sym typeface="Helvetica"/>
            </a:endParaRPr>
          </a:p>
          <a:p>
            <a:pPr indent="0" lvl="0" marL="0" rtl="0" algn="l">
              <a:lnSpc>
                <a:spcPct val="90000"/>
              </a:lnSpc>
              <a:spcBef>
                <a:spcPts val="1000"/>
              </a:spcBef>
              <a:spcAft>
                <a:spcPts val="0"/>
              </a:spcAft>
              <a:buClr>
                <a:schemeClr val="dk1"/>
              </a:buClr>
              <a:buSzPts val="4000"/>
              <a:buFont typeface="Arial"/>
              <a:buNone/>
            </a:pPr>
            <a:r>
              <a:rPr lang="en-GB">
                <a:solidFill>
                  <a:srgbClr val="FFFFFF"/>
                </a:solidFill>
                <a:latin typeface="Helvetica"/>
                <a:ea typeface="Helvetica"/>
                <a:cs typeface="Helvetica"/>
                <a:sym typeface="Helvetica"/>
              </a:rPr>
              <a:t>The SDG platform will feature select questions from the B Impact Assessment that have been mapped to the SDGs, supplemented by new metrics and accompanying content developed alongside the </a:t>
            </a:r>
            <a:r>
              <a:rPr b="1" lang="en-GB">
                <a:solidFill>
                  <a:srgbClr val="FFFFFF"/>
                </a:solidFill>
                <a:latin typeface="Helvetica"/>
                <a:ea typeface="Helvetica"/>
                <a:cs typeface="Helvetica"/>
                <a:sym typeface="Helvetica"/>
              </a:rPr>
              <a:t>UN Global Compact</a:t>
            </a:r>
            <a:r>
              <a:rPr lang="en-GB">
                <a:solidFill>
                  <a:srgbClr val="FFFFFF"/>
                </a:solidFill>
                <a:latin typeface="Helvetica"/>
                <a:ea typeface="Helvetica"/>
                <a:cs typeface="Helvetica"/>
                <a:sym typeface="Helvetica"/>
              </a:rPr>
              <a:t> and with input from stakeholders. </a:t>
            </a:r>
            <a:endParaRPr>
              <a:solidFill>
                <a:srgbClr val="FFFFFF"/>
              </a:solidFill>
              <a:latin typeface="Helvetica"/>
              <a:ea typeface="Helvetica"/>
              <a:cs typeface="Helvetica"/>
              <a:sym typeface="Helvetica"/>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F7BB33"/>
        </a:solidFill>
      </p:bgPr>
    </p:bg>
    <p:spTree>
      <p:nvGrpSpPr>
        <p:cNvPr id="215" name="Shape 215"/>
        <p:cNvGrpSpPr/>
        <p:nvPr/>
      </p:nvGrpSpPr>
      <p:grpSpPr>
        <a:xfrm>
          <a:off x="0" y="0"/>
          <a:ext cx="0" cy="0"/>
          <a:chOff x="0" y="0"/>
          <a:chExt cx="0" cy="0"/>
        </a:xfrm>
      </p:grpSpPr>
      <p:sp>
        <p:nvSpPr>
          <p:cNvPr id="216" name="Google Shape;216;p31"/>
          <p:cNvSpPr/>
          <p:nvPr/>
        </p:nvSpPr>
        <p:spPr>
          <a:xfrm>
            <a:off x="392250" y="529175"/>
            <a:ext cx="404400" cy="404400"/>
          </a:xfrm>
          <a:prstGeom prst="ellipse">
            <a:avLst/>
          </a:prstGeom>
          <a:solidFill>
            <a:srgbClr val="5AB5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1"/>
          <p:cNvSpPr txBox="1"/>
          <p:nvPr/>
        </p:nvSpPr>
        <p:spPr>
          <a:xfrm>
            <a:off x="1031425" y="527825"/>
            <a:ext cx="29382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44FA1"/>
                </a:solidFill>
                <a:latin typeface="Helvetica Neue"/>
                <a:ea typeface="Helvetica Neue"/>
                <a:cs typeface="Helvetica Neue"/>
                <a:sym typeface="Helvetica Neue"/>
              </a:rPr>
              <a:t>Some extra reading &amp; resources</a:t>
            </a:r>
            <a:endParaRPr b="1" sz="1100">
              <a:solidFill>
                <a:srgbClr val="044FA1"/>
              </a:solidFill>
              <a:latin typeface="Helvetica Neue"/>
              <a:ea typeface="Helvetica Neue"/>
              <a:cs typeface="Helvetica Neue"/>
              <a:sym typeface="Helvetica Neue"/>
            </a:endParaRPr>
          </a:p>
        </p:txBody>
      </p:sp>
      <p:sp>
        <p:nvSpPr>
          <p:cNvPr id="218" name="Google Shape;218;p31"/>
          <p:cNvSpPr/>
          <p:nvPr/>
        </p:nvSpPr>
        <p:spPr>
          <a:xfrm>
            <a:off x="2506400" y="1607925"/>
            <a:ext cx="1832400" cy="2024700"/>
          </a:xfrm>
          <a:prstGeom prst="rect">
            <a:avLst/>
          </a:prstGeom>
          <a:solidFill>
            <a:srgbClr val="EE8E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1"/>
          <p:cNvSpPr/>
          <p:nvPr/>
        </p:nvSpPr>
        <p:spPr>
          <a:xfrm>
            <a:off x="4573100" y="1607925"/>
            <a:ext cx="1832400" cy="2024700"/>
          </a:xfrm>
          <a:prstGeom prst="rect">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 name="Google Shape;220;p31"/>
          <p:cNvGrpSpPr/>
          <p:nvPr/>
        </p:nvGrpSpPr>
        <p:grpSpPr>
          <a:xfrm>
            <a:off x="6736575" y="1607925"/>
            <a:ext cx="1832400" cy="2024700"/>
            <a:chOff x="439700" y="1607925"/>
            <a:chExt cx="1832400" cy="2024700"/>
          </a:xfrm>
        </p:grpSpPr>
        <p:sp>
          <p:nvSpPr>
            <p:cNvPr id="221" name="Google Shape;221;p31"/>
            <p:cNvSpPr/>
            <p:nvPr/>
          </p:nvSpPr>
          <p:spPr>
            <a:xfrm>
              <a:off x="439700" y="1607925"/>
              <a:ext cx="1832400" cy="2024700"/>
            </a:xfrm>
            <a:prstGeom prst="rect">
              <a:avLst/>
            </a:prstGeom>
            <a:solidFill>
              <a:srgbClr val="5AB5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1"/>
            <p:cNvSpPr txBox="1"/>
            <p:nvPr/>
          </p:nvSpPr>
          <p:spPr>
            <a:xfrm>
              <a:off x="439700" y="1778174"/>
              <a:ext cx="1832400" cy="1684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u="sng">
                  <a:solidFill>
                    <a:schemeClr val="lt1"/>
                  </a:solidFill>
                  <a:latin typeface="Helvetica Neue"/>
                  <a:ea typeface="Helvetica Neue"/>
                  <a:cs typeface="Helvetica Neue"/>
                  <a:sym typeface="Helvetica Neue"/>
                  <a:hlinkClick r:id="rId3"/>
                </a:rPr>
                <a:t>Why companies are becoming B Corps </a:t>
              </a:r>
              <a:endParaRPr sz="1200">
                <a:solidFill>
                  <a:schemeClr val="lt1"/>
                </a:solidFill>
                <a:latin typeface="Helvetica Neue"/>
                <a:ea typeface="Helvetica Neue"/>
                <a:cs typeface="Helvetica Neue"/>
                <a:sym typeface="Helvetica Neue"/>
              </a:endParaRPr>
            </a:p>
          </p:txBody>
        </p:sp>
      </p:grpSp>
      <p:sp>
        <p:nvSpPr>
          <p:cNvPr id="223" name="Google Shape;223;p31"/>
          <p:cNvSpPr txBox="1"/>
          <p:nvPr/>
        </p:nvSpPr>
        <p:spPr>
          <a:xfrm>
            <a:off x="2531450" y="1778174"/>
            <a:ext cx="1782300" cy="1684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u="sng">
                <a:solidFill>
                  <a:schemeClr val="lt1"/>
                </a:solidFill>
                <a:latin typeface="Helvetica Neue"/>
                <a:ea typeface="Helvetica Neue"/>
                <a:cs typeface="Helvetica Neue"/>
                <a:sym typeface="Helvetica Neue"/>
                <a:hlinkClick r:id="rId4"/>
              </a:rPr>
              <a:t>It pays to become a B Corporation </a:t>
            </a:r>
            <a:endParaRPr sz="1200">
              <a:solidFill>
                <a:schemeClr val="lt1"/>
              </a:solidFill>
              <a:latin typeface="Helvetica Neue"/>
              <a:ea typeface="Helvetica Neue"/>
              <a:cs typeface="Helvetica Neue"/>
              <a:sym typeface="Helvetica Neue"/>
            </a:endParaRPr>
          </a:p>
        </p:txBody>
      </p:sp>
      <p:sp>
        <p:nvSpPr>
          <p:cNvPr id="224" name="Google Shape;224;p31"/>
          <p:cNvSpPr txBox="1"/>
          <p:nvPr/>
        </p:nvSpPr>
        <p:spPr>
          <a:xfrm>
            <a:off x="4598150" y="1778174"/>
            <a:ext cx="1782300" cy="1684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1200" u="sng">
                <a:solidFill>
                  <a:schemeClr val="lt1"/>
                </a:solidFill>
                <a:latin typeface="Helvetica Neue"/>
                <a:ea typeface="Helvetica Neue"/>
                <a:cs typeface="Helvetica Neue"/>
                <a:sym typeface="Helvetica Neue"/>
                <a:hlinkClick r:id="rId5"/>
              </a:rPr>
              <a:t>The Next Boom: A surprise new hope for Australia’s economy? Future Business Council</a:t>
            </a:r>
            <a:endParaRPr sz="1200">
              <a:solidFill>
                <a:schemeClr val="lt1"/>
              </a:solidFill>
              <a:latin typeface="Helvetica Neue"/>
              <a:ea typeface="Helvetica Neue"/>
              <a:cs typeface="Helvetica Neue"/>
              <a:sym typeface="Helvetica Neue"/>
            </a:endParaRPr>
          </a:p>
        </p:txBody>
      </p:sp>
      <p:sp>
        <p:nvSpPr>
          <p:cNvPr id="225" name="Google Shape;225;p31"/>
          <p:cNvSpPr/>
          <p:nvPr/>
        </p:nvSpPr>
        <p:spPr>
          <a:xfrm>
            <a:off x="303950" y="1607925"/>
            <a:ext cx="1832400" cy="2024700"/>
          </a:xfrm>
          <a:prstGeom prst="rect">
            <a:avLst/>
          </a:prstGeom>
          <a:solidFill>
            <a:srgbClr val="044F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1"/>
          <p:cNvSpPr txBox="1"/>
          <p:nvPr/>
        </p:nvSpPr>
        <p:spPr>
          <a:xfrm>
            <a:off x="514575" y="2003575"/>
            <a:ext cx="1434000" cy="127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1100" u="sng">
                <a:solidFill>
                  <a:schemeClr val="lt1"/>
                </a:solidFill>
                <a:latin typeface="Helvetica Neue"/>
                <a:ea typeface="Helvetica Neue"/>
                <a:cs typeface="Helvetica Neue"/>
                <a:sym typeface="Helvetica Neue"/>
                <a:hlinkClick r:id="rId6"/>
              </a:rPr>
              <a:t>An Entrepreneur's Guide to Certified B Corporations and Benefit Corporations</a:t>
            </a:r>
            <a:endParaRPr sz="1100">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8EA4"/>
        </a:solidFill>
      </p:bgPr>
    </p:bg>
    <p:spTree>
      <p:nvGrpSpPr>
        <p:cNvPr id="60" name="Shape 60"/>
        <p:cNvGrpSpPr/>
        <p:nvPr/>
      </p:nvGrpSpPr>
      <p:grpSpPr>
        <a:xfrm>
          <a:off x="0" y="0"/>
          <a:ext cx="0" cy="0"/>
          <a:chOff x="0" y="0"/>
          <a:chExt cx="0" cy="0"/>
        </a:xfrm>
      </p:grpSpPr>
      <p:sp>
        <p:nvSpPr>
          <p:cNvPr id="61" name="Google Shape;61;p14"/>
          <p:cNvSpPr txBox="1"/>
          <p:nvPr>
            <p:ph type="ctrTitle"/>
          </p:nvPr>
        </p:nvSpPr>
        <p:spPr>
          <a:xfrm>
            <a:off x="2502550" y="1545450"/>
            <a:ext cx="21609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rgbClr val="FFFFFF"/>
                </a:solidFill>
                <a:latin typeface="Helvetica Neue"/>
                <a:ea typeface="Helvetica Neue"/>
                <a:cs typeface="Helvetica Neue"/>
                <a:sym typeface="Helvetica Neue"/>
              </a:rPr>
              <a:t>Hub Australia x B Lab ANZ</a:t>
            </a:r>
            <a:br>
              <a:rPr b="1" lang="en-GB" sz="2200">
                <a:solidFill>
                  <a:srgbClr val="FFFFFF"/>
                </a:solidFill>
                <a:latin typeface="Helvetica Neue"/>
                <a:ea typeface="Helvetica Neue"/>
                <a:cs typeface="Helvetica Neue"/>
                <a:sym typeface="Helvetica Neue"/>
              </a:rPr>
            </a:br>
            <a:br>
              <a:rPr lang="en-GB" sz="2200">
                <a:solidFill>
                  <a:srgbClr val="FFFFFF"/>
                </a:solidFill>
                <a:latin typeface="Helvetica Neue Light"/>
                <a:ea typeface="Helvetica Neue Light"/>
                <a:cs typeface="Helvetica Neue Light"/>
                <a:sym typeface="Helvetica Neue Light"/>
              </a:rPr>
            </a:br>
            <a:r>
              <a:rPr lang="en-GB" sz="2200">
                <a:solidFill>
                  <a:srgbClr val="FFFFFF"/>
                </a:solidFill>
                <a:latin typeface="Helvetica Neue Light"/>
                <a:ea typeface="Helvetica Neue Light"/>
                <a:cs typeface="Helvetica Neue Light"/>
                <a:sym typeface="Helvetica Neue Light"/>
              </a:rPr>
              <a:t>B Corp Month Lunch &amp; Learn </a:t>
            </a:r>
            <a:endParaRPr sz="2200">
              <a:solidFill>
                <a:srgbClr val="FFFFFF"/>
              </a:solidFill>
              <a:latin typeface="Helvetica Neue Light"/>
              <a:ea typeface="Helvetica Neue Light"/>
              <a:cs typeface="Helvetica Neue Light"/>
              <a:sym typeface="Helvetica Neue Light"/>
            </a:endParaRPr>
          </a:p>
        </p:txBody>
      </p:sp>
      <p:sp>
        <p:nvSpPr>
          <p:cNvPr id="62" name="Google Shape;62;p14"/>
          <p:cNvSpPr txBox="1"/>
          <p:nvPr/>
        </p:nvSpPr>
        <p:spPr>
          <a:xfrm>
            <a:off x="6420975" y="22350"/>
            <a:ext cx="1299900" cy="509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200">
                <a:solidFill>
                  <a:srgbClr val="FFFFFF"/>
                </a:solidFill>
                <a:latin typeface="Helvetica Neue Light"/>
                <a:ea typeface="Helvetica Neue Light"/>
                <a:cs typeface="Helvetica Neue Light"/>
                <a:sym typeface="Helvetica Neue Light"/>
              </a:rPr>
              <a:t>Better Business for a Better World</a:t>
            </a:r>
            <a:endParaRPr sz="2200"/>
          </a:p>
        </p:txBody>
      </p:sp>
      <p:pic>
        <p:nvPicPr>
          <p:cNvPr descr="We’re entering a New Economy. An economy where business is a force for good, not a destructive force. Where businesses who do good, do well. More than ever before consumers and employees are making choices that make the world better. Momentum is building and we’re excited to celebrate #bcorpmonth by shining a light on Better Business for a Better World. Will Australia and New Zealand change fast enough? We’re hopeful. Share this video, tag a business and join the movement: bcorpmonth.com&#10;&#10;Our story was brought to life by @digitalstorytellers and co-created by the ANZ B Corp community with special thanks to all 23 B Corps who contributed to the video and MKT, local peoples, Harvey &amp; Benedictus Media who developed the campaign." id="63" name="Google Shape;63;p14" title="Better Business for a Better World (Full 3 mins)">
            <a:hlinkClick r:id="rId3"/>
          </p:cNvPr>
          <p:cNvPicPr preferRelativeResize="0"/>
          <p:nvPr/>
        </p:nvPicPr>
        <p:blipFill>
          <a:blip r:embed="rId4">
            <a:alphaModFix/>
          </a:blip>
          <a:stretch>
            <a:fillRect/>
          </a:stretch>
        </p:blipFill>
        <p:spPr>
          <a:xfrm>
            <a:off x="1123275" y="79863"/>
            <a:ext cx="6645025" cy="4983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8EA4"/>
        </a:solidFill>
      </p:bgPr>
    </p:bg>
    <p:spTree>
      <p:nvGrpSpPr>
        <p:cNvPr id="230" name="Shape 230"/>
        <p:cNvGrpSpPr/>
        <p:nvPr/>
      </p:nvGrpSpPr>
      <p:grpSpPr>
        <a:xfrm>
          <a:off x="0" y="0"/>
          <a:ext cx="0" cy="0"/>
          <a:chOff x="0" y="0"/>
          <a:chExt cx="0" cy="0"/>
        </a:xfrm>
      </p:grpSpPr>
      <p:sp>
        <p:nvSpPr>
          <p:cNvPr id="231" name="Google Shape;231;p32"/>
          <p:cNvSpPr/>
          <p:nvPr/>
        </p:nvSpPr>
        <p:spPr>
          <a:xfrm>
            <a:off x="0" y="2571750"/>
            <a:ext cx="9153600" cy="2571900"/>
          </a:xfrm>
          <a:prstGeom prst="rect">
            <a:avLst/>
          </a:prstGeom>
          <a:solidFill>
            <a:srgbClr val="5AB5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32"/>
          <p:cNvPicPr preferRelativeResize="0"/>
          <p:nvPr/>
        </p:nvPicPr>
        <p:blipFill>
          <a:blip r:embed="rId3">
            <a:alphaModFix/>
          </a:blip>
          <a:stretch>
            <a:fillRect/>
          </a:stretch>
        </p:blipFill>
        <p:spPr>
          <a:xfrm>
            <a:off x="162300" y="212450"/>
            <a:ext cx="789950" cy="1184925"/>
          </a:xfrm>
          <a:prstGeom prst="rect">
            <a:avLst/>
          </a:prstGeom>
          <a:noFill/>
          <a:ln>
            <a:noFill/>
          </a:ln>
        </p:spPr>
      </p:pic>
      <p:sp>
        <p:nvSpPr>
          <p:cNvPr id="233" name="Google Shape;233;p32"/>
          <p:cNvSpPr txBox="1"/>
          <p:nvPr/>
        </p:nvSpPr>
        <p:spPr>
          <a:xfrm>
            <a:off x="162300" y="1397375"/>
            <a:ext cx="8829000" cy="33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FFFFFF"/>
                </a:solidFill>
                <a:latin typeface="Helvetica Neue Light"/>
                <a:ea typeface="Helvetica Neue Light"/>
                <a:cs typeface="Helvetica Neue Light"/>
                <a:sym typeface="Helvetica Neue Light"/>
              </a:rPr>
              <a:t>Thanks for listening</a:t>
            </a:r>
            <a:endParaRPr sz="36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GB" sz="1200">
                <a:solidFill>
                  <a:srgbClr val="FFFFFF"/>
                </a:solidFill>
                <a:latin typeface="Helvetica Neue Light"/>
                <a:ea typeface="Helvetica Neue Light"/>
                <a:cs typeface="Helvetica Neue Light"/>
                <a:sym typeface="Helvetica Neue Light"/>
              </a:rPr>
              <a:t>B Corp website: </a:t>
            </a:r>
            <a:r>
              <a:rPr lang="en-GB" sz="1200" u="sng">
                <a:solidFill>
                  <a:srgbClr val="FFFFFF"/>
                </a:solidFill>
                <a:latin typeface="Helvetica Neue Light"/>
                <a:ea typeface="Helvetica Neue Light"/>
                <a:cs typeface="Helvetica Neue Light"/>
                <a:sym typeface="Helvetica Neue Light"/>
                <a:hlinkClick r:id="rId4"/>
              </a:rPr>
              <a:t>www.bcorporation.com.au</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GB" sz="1200">
                <a:solidFill>
                  <a:srgbClr val="FFFFFF"/>
                </a:solidFill>
                <a:latin typeface="Helvetica Neue Light"/>
                <a:ea typeface="Helvetica Neue Light"/>
                <a:cs typeface="Helvetica Neue Light"/>
                <a:sym typeface="Helvetica Neue Light"/>
              </a:rPr>
              <a:t>Take the assessment: </a:t>
            </a:r>
            <a:r>
              <a:rPr lang="en-GB" sz="1200" u="sng">
                <a:solidFill>
                  <a:srgbClr val="FFFFFF"/>
                </a:solidFill>
                <a:latin typeface="Helvetica Neue Light"/>
                <a:ea typeface="Helvetica Neue Light"/>
                <a:cs typeface="Helvetica Neue Light"/>
                <a:sym typeface="Helvetica Neue Light"/>
                <a:hlinkClick r:id="rId5"/>
              </a:rPr>
              <a:t>https://bimpactassessment.net/bcorporation</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GB" sz="1200">
                <a:solidFill>
                  <a:srgbClr val="FFFFFF"/>
                </a:solidFill>
                <a:latin typeface="Helvetica Neue Light"/>
                <a:ea typeface="Helvetica Neue Light"/>
                <a:cs typeface="Helvetica Neue Light"/>
                <a:sym typeface="Helvetica Neue Light"/>
              </a:rPr>
              <a:t>Email us: </a:t>
            </a:r>
            <a:r>
              <a:rPr lang="en-GB" sz="1200" u="sng">
                <a:solidFill>
                  <a:srgbClr val="FFFFFF"/>
                </a:solidFill>
                <a:latin typeface="Helvetica Neue Light"/>
                <a:ea typeface="Helvetica Neue Light"/>
                <a:cs typeface="Helvetica Neue Light"/>
                <a:sym typeface="Helvetica Neue Light"/>
                <a:hlinkClick r:id="rId6"/>
              </a:rPr>
              <a:t>frontdoor@bcorporation.com.au</a:t>
            </a:r>
            <a:r>
              <a:rPr lang="en-GB" sz="1200">
                <a:solidFill>
                  <a:srgbClr val="FFFFFF"/>
                </a:solidFill>
                <a:latin typeface="Helvetica Neue Light"/>
                <a:ea typeface="Helvetica Neue Light"/>
                <a:cs typeface="Helvetica Neue Light"/>
                <a:sym typeface="Helvetica Neue Light"/>
              </a:rPr>
              <a:t> </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GB" sz="1200">
                <a:solidFill>
                  <a:srgbClr val="FFFFFF"/>
                </a:solidFill>
                <a:latin typeface="Helvetica Neue Light"/>
                <a:ea typeface="Helvetica Neue Light"/>
                <a:cs typeface="Helvetica Neue Light"/>
                <a:sym typeface="Helvetica Neue Light"/>
              </a:rPr>
              <a:t>Follow us:</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GB" sz="1200">
                <a:solidFill>
                  <a:srgbClr val="FFFFFF"/>
                </a:solidFill>
                <a:latin typeface="Helvetica Neue Light"/>
                <a:ea typeface="Helvetica Neue Light"/>
                <a:cs typeface="Helvetica Neue Light"/>
                <a:sym typeface="Helvetica Neue Light"/>
              </a:rPr>
              <a:t>Facebook: @BCorpANZ</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GB" sz="1200">
                <a:solidFill>
                  <a:srgbClr val="FFFFFF"/>
                </a:solidFill>
                <a:latin typeface="Helvetica Neue Light"/>
                <a:ea typeface="Helvetica Neue Light"/>
                <a:cs typeface="Helvetica Neue Light"/>
                <a:sym typeface="Helvetica Neue Light"/>
              </a:rPr>
              <a:t>Instagram: @BCorpANZ</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GB" sz="1200">
                <a:solidFill>
                  <a:srgbClr val="FFFFFF"/>
                </a:solidFill>
                <a:latin typeface="Helvetica Neue Light"/>
                <a:ea typeface="Helvetica Neue Light"/>
                <a:cs typeface="Helvetica Neue Light"/>
                <a:sym typeface="Helvetica Neue Light"/>
              </a:rPr>
              <a:t>Twitter:      @BCorpANZ</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GB" sz="1200">
                <a:solidFill>
                  <a:srgbClr val="FFFFFF"/>
                </a:solidFill>
                <a:latin typeface="Helvetica Neue Light"/>
                <a:ea typeface="Helvetica Neue Light"/>
                <a:cs typeface="Helvetica Neue Light"/>
                <a:sym typeface="Helvetica Neue Light"/>
              </a:rPr>
              <a:t>LinkedIn:   B Lab Australia &amp; New Zealand</a:t>
            </a:r>
            <a:endParaRPr sz="1200">
              <a:solidFill>
                <a:srgbClr val="FFFFFF"/>
              </a:solidFill>
              <a:latin typeface="Helvetica Neue Light"/>
              <a:ea typeface="Helvetica Neue Light"/>
              <a:cs typeface="Helvetica Neue Light"/>
              <a:sym typeface="Helvetica Neue Light"/>
            </a:endParaRPr>
          </a:p>
        </p:txBody>
      </p:sp>
      <p:pic>
        <p:nvPicPr>
          <p:cNvPr id="234" name="Google Shape;234;p32"/>
          <p:cNvPicPr preferRelativeResize="0"/>
          <p:nvPr/>
        </p:nvPicPr>
        <p:blipFill rotWithShape="1">
          <a:blip r:embed="rId7">
            <a:alphaModFix/>
          </a:blip>
          <a:srcRect b="0" l="19653" r="18192" t="0"/>
          <a:stretch/>
        </p:blipFill>
        <p:spPr>
          <a:xfrm>
            <a:off x="4699450" y="2650"/>
            <a:ext cx="4454150" cy="5374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44FA1"/>
        </a:solidFill>
      </p:bgPr>
    </p:bg>
    <p:spTree>
      <p:nvGrpSpPr>
        <p:cNvPr id="67"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b="0" l="14995" r="20616" t="0"/>
          <a:stretch/>
        </p:blipFill>
        <p:spPr>
          <a:xfrm>
            <a:off x="4249375" y="0"/>
            <a:ext cx="4894625" cy="5143500"/>
          </a:xfrm>
          <a:prstGeom prst="rect">
            <a:avLst/>
          </a:prstGeom>
          <a:noFill/>
          <a:ln>
            <a:noFill/>
          </a:ln>
        </p:spPr>
      </p:pic>
      <p:sp>
        <p:nvSpPr>
          <p:cNvPr id="69" name="Google Shape;69;p15"/>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rgbClr val="FFFFFF"/>
                </a:solidFill>
                <a:latin typeface="Helvetica Neue Light"/>
                <a:ea typeface="Helvetica Neue Light"/>
                <a:cs typeface="Helvetica Neue Light"/>
                <a:sym typeface="Helvetica Neue Light"/>
              </a:rPr>
              <a:t>What is a </a:t>
            </a:r>
            <a:r>
              <a:rPr lang="en-GB" sz="1400">
                <a:solidFill>
                  <a:srgbClr val="FFFFFF"/>
                </a:solidFill>
                <a:latin typeface="Helvetica Neue Light"/>
                <a:ea typeface="Helvetica Neue Light"/>
                <a:cs typeface="Helvetica Neue Light"/>
                <a:sym typeface="Helvetica Neue Light"/>
              </a:rPr>
              <a:t>B Corp </a:t>
            </a:r>
            <a:endParaRPr sz="1400">
              <a:solidFill>
                <a:srgbClr val="FFFFFF"/>
              </a:solidFill>
              <a:latin typeface="Helvetica Neue Light"/>
              <a:ea typeface="Helvetica Neue Light"/>
              <a:cs typeface="Helvetica Neue Light"/>
              <a:sym typeface="Helvetica Neue Light"/>
            </a:endParaRPr>
          </a:p>
        </p:txBody>
      </p:sp>
      <p:sp>
        <p:nvSpPr>
          <p:cNvPr id="70" name="Google Shape;70;p15"/>
          <p:cNvSpPr txBox="1"/>
          <p:nvPr>
            <p:ph type="title"/>
          </p:nvPr>
        </p:nvSpPr>
        <p:spPr>
          <a:xfrm>
            <a:off x="316050" y="3275900"/>
            <a:ext cx="3610200" cy="14427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GB" sz="1200">
                <a:solidFill>
                  <a:schemeClr val="lt1"/>
                </a:solidFill>
                <a:latin typeface="Helvetica Neue Light"/>
                <a:ea typeface="Helvetica Neue Light"/>
                <a:cs typeface="Helvetica Neue Light"/>
                <a:sym typeface="Helvetica Neue Light"/>
              </a:rPr>
              <a:t>Certified B Corporations (B Corps) are for-profit companies that use the power of business to build a more inclusive and sustainable economy. </a:t>
            </a:r>
            <a:endParaRPr sz="1200">
              <a:solidFill>
                <a:schemeClr val="lt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en-GB" sz="1200">
                <a:solidFill>
                  <a:schemeClr val="lt1"/>
                </a:solidFill>
                <a:latin typeface="Helvetica Neue Light"/>
                <a:ea typeface="Helvetica Neue Light"/>
                <a:cs typeface="Helvetica Neue Light"/>
                <a:sym typeface="Helvetica Neue Light"/>
              </a:rPr>
              <a:t>They meet the highest verified standards of social and environmental performance, transparency, and accountability. </a:t>
            </a:r>
            <a:endParaRPr sz="1200">
              <a:solidFill>
                <a:schemeClr val="lt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a:solidFill>
                <a:schemeClr val="lt1"/>
              </a:solidFill>
              <a:latin typeface="Helvetica Neue Light"/>
              <a:ea typeface="Helvetica Neue Light"/>
              <a:cs typeface="Helvetica Neue Light"/>
              <a:sym typeface="Helvetica Neue Light"/>
            </a:endParaRPr>
          </a:p>
        </p:txBody>
      </p:sp>
      <p:sp>
        <p:nvSpPr>
          <p:cNvPr id="71" name="Google Shape;71;p15"/>
          <p:cNvSpPr/>
          <p:nvPr/>
        </p:nvSpPr>
        <p:spPr>
          <a:xfrm>
            <a:off x="392250" y="529175"/>
            <a:ext cx="404400" cy="404400"/>
          </a:xfrm>
          <a:prstGeom prst="ellipse">
            <a:avLst/>
          </a:prstGeom>
          <a:solidFill>
            <a:srgbClr val="F7BB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5"/>
          <p:cNvPicPr preferRelativeResize="0"/>
          <p:nvPr/>
        </p:nvPicPr>
        <p:blipFill>
          <a:blip r:embed="rId4">
            <a:alphaModFix/>
          </a:blip>
          <a:stretch>
            <a:fillRect/>
          </a:stretch>
        </p:blipFill>
        <p:spPr>
          <a:xfrm>
            <a:off x="1466525" y="1113513"/>
            <a:ext cx="1309250" cy="206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4033"/>
        </a:solidFill>
      </p:bgPr>
    </p:bg>
    <p:spTree>
      <p:nvGrpSpPr>
        <p:cNvPr id="76" name="Shape 76"/>
        <p:cNvGrpSpPr/>
        <p:nvPr/>
      </p:nvGrpSpPr>
      <p:grpSpPr>
        <a:xfrm>
          <a:off x="0" y="0"/>
          <a:ext cx="0" cy="0"/>
          <a:chOff x="0" y="0"/>
          <a:chExt cx="0" cy="0"/>
        </a:xfrm>
      </p:grpSpPr>
      <p:sp>
        <p:nvSpPr>
          <p:cNvPr id="77" name="Google Shape;77;p16"/>
          <p:cNvSpPr/>
          <p:nvPr/>
        </p:nvSpPr>
        <p:spPr>
          <a:xfrm>
            <a:off x="0" y="3802500"/>
            <a:ext cx="2571600" cy="2571600"/>
          </a:xfrm>
          <a:prstGeom prst="ellipse">
            <a:avLst/>
          </a:prstGeom>
          <a:solidFill>
            <a:srgbClr val="EE8E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a:off x="2077625" y="3802500"/>
            <a:ext cx="2571600" cy="2571600"/>
          </a:xfrm>
          <a:prstGeom prst="ellipse">
            <a:avLst/>
          </a:prstGeom>
          <a:solidFill>
            <a:srgbClr val="F7BB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ph type="title"/>
          </p:nvPr>
        </p:nvSpPr>
        <p:spPr>
          <a:xfrm>
            <a:off x="1018075" y="529175"/>
            <a:ext cx="7814400" cy="4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FFFFFF"/>
                </a:solidFill>
                <a:latin typeface="Helvetica Neue Light"/>
                <a:ea typeface="Helvetica Neue Light"/>
                <a:cs typeface="Helvetica Neue Light"/>
                <a:sym typeface="Helvetica Neue Light"/>
              </a:rPr>
              <a:t>What is </a:t>
            </a:r>
            <a:r>
              <a:rPr lang="en-GB" sz="1400">
                <a:solidFill>
                  <a:srgbClr val="FFFFFF"/>
                </a:solidFill>
                <a:latin typeface="Helvetica Neue Light"/>
                <a:ea typeface="Helvetica Neue Light"/>
                <a:cs typeface="Helvetica Neue Light"/>
                <a:sym typeface="Helvetica Neue Light"/>
              </a:rPr>
              <a:t>B Lab?</a:t>
            </a:r>
            <a:endParaRPr sz="1400">
              <a:solidFill>
                <a:srgbClr val="FFFFFF"/>
              </a:solidFill>
              <a:latin typeface="Helvetica Neue Light"/>
              <a:ea typeface="Helvetica Neue Light"/>
              <a:cs typeface="Helvetica Neue Light"/>
              <a:sym typeface="Helvetica Neue Light"/>
            </a:endParaRPr>
          </a:p>
        </p:txBody>
      </p:sp>
      <p:sp>
        <p:nvSpPr>
          <p:cNvPr id="80" name="Google Shape;80;p16"/>
          <p:cNvSpPr/>
          <p:nvPr/>
        </p:nvSpPr>
        <p:spPr>
          <a:xfrm>
            <a:off x="392250" y="529175"/>
            <a:ext cx="404400" cy="404400"/>
          </a:xfrm>
          <a:prstGeom prst="ellipse">
            <a:avLst/>
          </a:prstGeom>
          <a:solidFill>
            <a:srgbClr val="5AB5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txBox="1"/>
          <p:nvPr/>
        </p:nvSpPr>
        <p:spPr>
          <a:xfrm>
            <a:off x="1018075" y="1341000"/>
            <a:ext cx="4147500" cy="246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a:solidFill>
                  <a:srgbClr val="FFFFFF"/>
                </a:solidFill>
                <a:latin typeface="Helvetica Neue Light"/>
                <a:ea typeface="Helvetica Neue Light"/>
                <a:cs typeface="Helvetica Neue Light"/>
                <a:sym typeface="Helvetica Neue Light"/>
              </a:rPr>
              <a:t>B Lab is a nonprofit that serves a global movement </a:t>
            </a:r>
            <a:r>
              <a:rPr lang="en-GB">
                <a:solidFill>
                  <a:schemeClr val="lt1"/>
                </a:solidFill>
                <a:latin typeface="Helvetica Neue Light"/>
                <a:ea typeface="Helvetica Neue Light"/>
                <a:cs typeface="Helvetica Neue Light"/>
                <a:sym typeface="Helvetica Neue Light"/>
              </a:rPr>
              <a:t>of people using business as a force for good™. </a:t>
            </a:r>
            <a:endParaRPr>
              <a:solidFill>
                <a:schemeClr val="lt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Font typeface="Arial"/>
              <a:buNone/>
            </a:pPr>
            <a:r>
              <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GB">
                <a:solidFill>
                  <a:srgbClr val="FFFFFF"/>
                </a:solidFill>
                <a:latin typeface="Helvetica Neue Light"/>
                <a:ea typeface="Helvetica Neue Light"/>
                <a:cs typeface="Helvetica Neue Light"/>
                <a:sym typeface="Helvetica Neue Light"/>
              </a:rPr>
              <a:t>B Lab’s vision is that all people in Australia &amp; Aotearoa New Zealand benefit from an economy that builds community and regenerates the environment.</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Font typeface="Arial"/>
              <a:buNone/>
            </a:pPr>
            <a:r>
              <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Font typeface="Arial"/>
              <a:buNone/>
            </a:pPr>
            <a:br>
              <a:rPr lang="en-GB" sz="1200">
                <a:solidFill>
                  <a:srgbClr val="FFFFFF"/>
                </a:solidFill>
                <a:latin typeface="Calibri"/>
                <a:ea typeface="Calibri"/>
                <a:cs typeface="Calibri"/>
                <a:sym typeface="Calibri"/>
              </a:rPr>
            </a:br>
            <a:endParaRPr sz="1200">
              <a:solidFill>
                <a:srgbClr val="FFFFFF"/>
              </a:solidFill>
            </a:endParaRPr>
          </a:p>
        </p:txBody>
      </p:sp>
      <p:pic>
        <p:nvPicPr>
          <p:cNvPr id="82" name="Google Shape;82;p16"/>
          <p:cNvPicPr preferRelativeResize="0"/>
          <p:nvPr/>
        </p:nvPicPr>
        <p:blipFill rotWithShape="1">
          <a:blip r:embed="rId3">
            <a:alphaModFix/>
          </a:blip>
          <a:srcRect b="0" l="26251" r="23418" t="0"/>
          <a:stretch/>
        </p:blipFill>
        <p:spPr>
          <a:xfrm>
            <a:off x="5079450" y="-57525"/>
            <a:ext cx="4147502" cy="52585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BB33"/>
        </a:solidFill>
      </p:bgPr>
    </p:bg>
    <p:spTree>
      <p:nvGrpSpPr>
        <p:cNvPr id="86" name="Shape 86"/>
        <p:cNvGrpSpPr/>
        <p:nvPr/>
      </p:nvGrpSpPr>
      <p:grpSpPr>
        <a:xfrm>
          <a:off x="0" y="0"/>
          <a:ext cx="0" cy="0"/>
          <a:chOff x="0" y="0"/>
          <a:chExt cx="0" cy="0"/>
        </a:xfrm>
      </p:grpSpPr>
      <p:sp>
        <p:nvSpPr>
          <p:cNvPr id="87" name="Google Shape;87;p17"/>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chemeClr val="lt1"/>
                </a:solidFill>
                <a:latin typeface="Helvetica Neue Light"/>
                <a:ea typeface="Helvetica Neue Light"/>
                <a:cs typeface="Helvetica Neue Light"/>
                <a:sym typeface="Helvetica Neue Light"/>
              </a:rPr>
              <a:t>We are a global movement</a:t>
            </a:r>
            <a:endParaRPr sz="1400">
              <a:solidFill>
                <a:schemeClr val="lt1"/>
              </a:solidFill>
              <a:latin typeface="Helvetica Neue Light"/>
              <a:ea typeface="Helvetica Neue Light"/>
              <a:cs typeface="Helvetica Neue Light"/>
              <a:sym typeface="Helvetica Neue Light"/>
            </a:endParaRPr>
          </a:p>
        </p:txBody>
      </p:sp>
      <p:sp>
        <p:nvSpPr>
          <p:cNvPr id="88" name="Google Shape;88;p17"/>
          <p:cNvSpPr/>
          <p:nvPr/>
        </p:nvSpPr>
        <p:spPr>
          <a:xfrm>
            <a:off x="392250" y="529175"/>
            <a:ext cx="404400" cy="404400"/>
          </a:xfrm>
          <a:prstGeom prst="ellipse">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7"/>
          <p:cNvPicPr preferRelativeResize="0"/>
          <p:nvPr/>
        </p:nvPicPr>
        <p:blipFill>
          <a:blip r:embed="rId3">
            <a:alphaModFix/>
          </a:blip>
          <a:stretch>
            <a:fillRect/>
          </a:stretch>
        </p:blipFill>
        <p:spPr>
          <a:xfrm>
            <a:off x="2235000" y="1169125"/>
            <a:ext cx="6597474" cy="2917750"/>
          </a:xfrm>
          <a:prstGeom prst="rect">
            <a:avLst/>
          </a:prstGeom>
          <a:noFill/>
          <a:ln>
            <a:noFill/>
          </a:ln>
        </p:spPr>
      </p:pic>
      <p:sp>
        <p:nvSpPr>
          <p:cNvPr id="90" name="Google Shape;90;p17"/>
          <p:cNvSpPr txBox="1"/>
          <p:nvPr/>
        </p:nvSpPr>
        <p:spPr>
          <a:xfrm>
            <a:off x="318250" y="2992625"/>
            <a:ext cx="3308100" cy="16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1200">
                <a:solidFill>
                  <a:schemeClr val="lt1"/>
                </a:solidFill>
                <a:latin typeface="Helvetica Neue Light"/>
                <a:ea typeface="Helvetica Neue Light"/>
                <a:cs typeface="Helvetica Neue Light"/>
                <a:sym typeface="Helvetica Neue Light"/>
              </a:rPr>
              <a:t>B Lab Global (HQ USA) is the certifier and there are</a:t>
            </a:r>
            <a:r>
              <a:rPr lang="en-GB" sz="1200">
                <a:solidFill>
                  <a:schemeClr val="dk1"/>
                </a:solidFill>
                <a:latin typeface="Helvetica Neue Light"/>
                <a:ea typeface="Helvetica Neue Light"/>
                <a:cs typeface="Helvetica Neue Light"/>
                <a:sym typeface="Helvetica Neue Light"/>
              </a:rPr>
              <a:t> </a:t>
            </a:r>
            <a:r>
              <a:rPr lang="en-GB" sz="1200">
                <a:solidFill>
                  <a:schemeClr val="lt1"/>
                </a:solidFill>
                <a:latin typeface="Helvetica Neue Light"/>
                <a:ea typeface="Helvetica Neue Light"/>
                <a:cs typeface="Helvetica Neue Light"/>
                <a:sym typeface="Helvetica Neue Light"/>
              </a:rPr>
              <a:t>growing networks of B Lab’s globally. </a:t>
            </a:r>
            <a:endParaRPr sz="1200">
              <a:solidFill>
                <a:schemeClr val="lt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Font typeface="Arial"/>
              <a:buNone/>
            </a:pPr>
            <a:r>
              <a:t/>
            </a:r>
            <a:endParaRPr sz="1200">
              <a:solidFill>
                <a:schemeClr val="lt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Font typeface="Arial"/>
              <a:buNone/>
            </a:pPr>
            <a:r>
              <a:rPr lang="en-GB" sz="1200">
                <a:solidFill>
                  <a:schemeClr val="lt1"/>
                </a:solidFill>
                <a:latin typeface="Helvetica Neue Light"/>
                <a:ea typeface="Helvetica Neue Light"/>
                <a:cs typeface="Helvetica Neue Light"/>
                <a:sym typeface="Helvetica Neue Light"/>
              </a:rPr>
              <a:t>Each B Lab is uniquely positioned to accelerate this culture shift and create a movement in its own market.</a:t>
            </a:r>
            <a:endParaRPr sz="1200">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44FA1"/>
        </a:solidFill>
      </p:bgPr>
    </p:bg>
    <p:spTree>
      <p:nvGrpSpPr>
        <p:cNvPr id="94" name="Shape 94"/>
        <p:cNvGrpSpPr/>
        <p:nvPr/>
      </p:nvGrpSpPr>
      <p:grpSpPr>
        <a:xfrm>
          <a:off x="0" y="0"/>
          <a:ext cx="0" cy="0"/>
          <a:chOff x="0" y="0"/>
          <a:chExt cx="0" cy="0"/>
        </a:xfrm>
      </p:grpSpPr>
      <p:sp>
        <p:nvSpPr>
          <p:cNvPr id="95" name="Google Shape;95;p18"/>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chemeClr val="lt1"/>
                </a:solidFill>
                <a:latin typeface="Helvetica Neue Light"/>
                <a:ea typeface="Helvetica Neue Light"/>
                <a:cs typeface="Helvetica Neue Light"/>
                <a:sym typeface="Helvetica Neue Light"/>
              </a:rPr>
              <a:t>How are we going to create a just economy? </a:t>
            </a:r>
            <a:endParaRPr sz="1400">
              <a:solidFill>
                <a:schemeClr val="lt1"/>
              </a:solidFill>
              <a:latin typeface="Helvetica Neue Light"/>
              <a:ea typeface="Helvetica Neue Light"/>
              <a:cs typeface="Helvetica Neue Light"/>
              <a:sym typeface="Helvetica Neue Light"/>
            </a:endParaRPr>
          </a:p>
        </p:txBody>
      </p:sp>
      <p:sp>
        <p:nvSpPr>
          <p:cNvPr id="96" name="Google Shape;96;p18"/>
          <p:cNvSpPr/>
          <p:nvPr/>
        </p:nvSpPr>
        <p:spPr>
          <a:xfrm>
            <a:off x="392250" y="529175"/>
            <a:ext cx="404400" cy="404400"/>
          </a:xfrm>
          <a:prstGeom prst="ellipse">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8"/>
          <p:cNvPicPr preferRelativeResize="0"/>
          <p:nvPr/>
        </p:nvPicPr>
        <p:blipFill>
          <a:blip r:embed="rId3">
            <a:alphaModFix/>
          </a:blip>
          <a:stretch>
            <a:fillRect/>
          </a:stretch>
        </p:blipFill>
        <p:spPr>
          <a:xfrm>
            <a:off x="1061250" y="1017725"/>
            <a:ext cx="7021503" cy="3820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AB57B"/>
        </a:solidFill>
      </p:bgPr>
    </p:bg>
    <p:spTree>
      <p:nvGrpSpPr>
        <p:cNvPr id="101" name="Shape 101"/>
        <p:cNvGrpSpPr/>
        <p:nvPr/>
      </p:nvGrpSpPr>
      <p:grpSpPr>
        <a:xfrm>
          <a:off x="0" y="0"/>
          <a:ext cx="0" cy="0"/>
          <a:chOff x="0" y="0"/>
          <a:chExt cx="0" cy="0"/>
        </a:xfrm>
      </p:grpSpPr>
      <p:sp>
        <p:nvSpPr>
          <p:cNvPr id="102" name="Google Shape;102;p19"/>
          <p:cNvSpPr txBox="1"/>
          <p:nvPr>
            <p:ph type="title"/>
          </p:nvPr>
        </p:nvSpPr>
        <p:spPr>
          <a:xfrm>
            <a:off x="1088825" y="4733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rgbClr val="FFFFFF"/>
                </a:solidFill>
                <a:latin typeface="Helvetica Neue Light"/>
                <a:ea typeface="Helvetica Neue Light"/>
                <a:cs typeface="Helvetica Neue Light"/>
                <a:sym typeface="Helvetica Neue Light"/>
              </a:rPr>
              <a:t>We are the company we keep </a:t>
            </a:r>
            <a:endParaRPr sz="1400">
              <a:solidFill>
                <a:srgbClr val="FFFFFF"/>
              </a:solidFill>
              <a:latin typeface="Helvetica Neue Light"/>
              <a:ea typeface="Helvetica Neue Light"/>
              <a:cs typeface="Helvetica Neue Light"/>
              <a:sym typeface="Helvetica Neue Light"/>
            </a:endParaRPr>
          </a:p>
        </p:txBody>
      </p:sp>
      <p:sp>
        <p:nvSpPr>
          <p:cNvPr id="103" name="Google Shape;103;p19"/>
          <p:cNvSpPr/>
          <p:nvPr/>
        </p:nvSpPr>
        <p:spPr>
          <a:xfrm>
            <a:off x="392250" y="529175"/>
            <a:ext cx="404400" cy="404400"/>
          </a:xfrm>
          <a:prstGeom prst="ellipse">
            <a:avLst/>
          </a:prstGeom>
          <a:solidFill>
            <a:srgbClr val="EE8E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19"/>
          <p:cNvPicPr preferRelativeResize="0"/>
          <p:nvPr/>
        </p:nvPicPr>
        <p:blipFill>
          <a:blip r:embed="rId3">
            <a:alphaModFix/>
          </a:blip>
          <a:stretch>
            <a:fillRect/>
          </a:stretch>
        </p:blipFill>
        <p:spPr>
          <a:xfrm>
            <a:off x="4091950" y="0"/>
            <a:ext cx="5052051" cy="5143501"/>
          </a:xfrm>
          <a:prstGeom prst="rect">
            <a:avLst/>
          </a:prstGeom>
          <a:noFill/>
          <a:ln>
            <a:noFill/>
          </a:ln>
        </p:spPr>
      </p:pic>
      <p:sp>
        <p:nvSpPr>
          <p:cNvPr id="105" name="Google Shape;105;p19"/>
          <p:cNvSpPr txBox="1"/>
          <p:nvPr/>
        </p:nvSpPr>
        <p:spPr>
          <a:xfrm>
            <a:off x="392250" y="1082000"/>
            <a:ext cx="3392700" cy="37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GB">
                <a:solidFill>
                  <a:srgbClr val="FFFFFF"/>
                </a:solidFill>
                <a:latin typeface="Helvetica Neue Light"/>
                <a:ea typeface="Helvetica Neue Light"/>
                <a:cs typeface="Helvetica Neue Light"/>
                <a:sym typeface="Helvetica Neue Light"/>
              </a:rPr>
              <a:t>3,000+ 	Certified B Corps globally</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lt1"/>
              </a:buClr>
              <a:buSzPts val="1100"/>
              <a:buFont typeface="Arial"/>
              <a:buNone/>
            </a:pPr>
            <a:r>
              <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lt1"/>
              </a:buClr>
              <a:buSzPts val="1100"/>
              <a:buFont typeface="Arial"/>
              <a:buNone/>
            </a:pPr>
            <a:r>
              <a:rPr lang="en-GB">
                <a:solidFill>
                  <a:srgbClr val="FFFFFF"/>
                </a:solidFill>
                <a:latin typeface="Helvetica Neue Light"/>
                <a:ea typeface="Helvetica Neue Light"/>
                <a:cs typeface="Helvetica Neue Light"/>
                <a:sym typeface="Helvetica Neue Light"/>
              </a:rPr>
              <a:t>160+		Industries</a:t>
            </a:r>
            <a:br>
              <a:rPr lang="en-GB">
                <a:solidFill>
                  <a:srgbClr val="FFFFFF"/>
                </a:solidFill>
                <a:latin typeface="Helvetica Neue Light"/>
                <a:ea typeface="Helvetica Neue Light"/>
                <a:cs typeface="Helvetica Neue Light"/>
                <a:sym typeface="Helvetica Neue Light"/>
              </a:rPr>
            </a:b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lt1"/>
              </a:buClr>
              <a:buSzPts val="1100"/>
              <a:buFont typeface="Georgia"/>
              <a:buNone/>
            </a:pPr>
            <a:r>
              <a:rPr lang="en-GB">
                <a:solidFill>
                  <a:srgbClr val="FFFFFF"/>
                </a:solidFill>
                <a:latin typeface="Helvetica Neue Light"/>
                <a:ea typeface="Helvetica Neue Light"/>
                <a:cs typeface="Helvetica Neue Light"/>
                <a:sym typeface="Helvetica Neue Light"/>
              </a:rPr>
              <a:t>60+		Countries</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lt1"/>
              </a:buClr>
              <a:buSzPts val="900"/>
              <a:buFont typeface="Arial"/>
              <a:buNone/>
            </a:pPr>
            <a:r>
              <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lt1"/>
              </a:buClr>
              <a:buSzPts val="1100"/>
              <a:buFont typeface="Arial"/>
              <a:buNone/>
            </a:pPr>
            <a:r>
              <a:rPr lang="en-GB">
                <a:solidFill>
                  <a:srgbClr val="FFFFFF"/>
                </a:solidFill>
                <a:latin typeface="Helvetica Neue Light"/>
                <a:ea typeface="Helvetica Neue Light"/>
                <a:cs typeface="Helvetica Neue Light"/>
                <a:sym typeface="Helvetica Neue Light"/>
              </a:rPr>
              <a:t>1 		Unifying goal: To redefine</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lt1"/>
              </a:buClr>
              <a:buSzPts val="1100"/>
              <a:buFont typeface="Arial"/>
              <a:buNone/>
            </a:pPr>
            <a:r>
              <a:rPr lang="en-GB">
                <a:solidFill>
                  <a:srgbClr val="FFFFFF"/>
                </a:solidFill>
                <a:latin typeface="Helvetica Neue Light"/>
                <a:ea typeface="Helvetica Neue Light"/>
                <a:cs typeface="Helvetica Neue Light"/>
                <a:sym typeface="Helvetica Neue Light"/>
              </a:rPr>
              <a:t>                   success in business</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br>
              <a:rPr lang="en-GB">
                <a:solidFill>
                  <a:srgbClr val="FFFFFF"/>
                </a:solidFill>
                <a:latin typeface="Helvetica Neue Light"/>
                <a:ea typeface="Helvetica Neue Light"/>
                <a:cs typeface="Helvetica Neue Light"/>
                <a:sym typeface="Helvetica Neue Light"/>
              </a:rPr>
            </a:br>
            <a:r>
              <a:rPr lang="en-GB">
                <a:solidFill>
                  <a:srgbClr val="FFFFFF"/>
                </a:solidFill>
                <a:latin typeface="Helvetica Neue Light"/>
                <a:ea typeface="Helvetica Neue Light"/>
                <a:cs typeface="Helvetica Neue Light"/>
                <a:sym typeface="Helvetica Neue Light"/>
              </a:rPr>
              <a:t>Aus&amp;NZ is the fastest growing region for B Corps with ~300 companies certified and 4,000+ companies taking the assessment. </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GB">
                <a:solidFill>
                  <a:srgbClr val="FFFFFF"/>
                </a:solidFill>
                <a:latin typeface="Helvetica Neue Light"/>
                <a:ea typeface="Helvetica Neue Light"/>
                <a:cs typeface="Helvetica Neue Light"/>
                <a:sym typeface="Helvetica Neue Light"/>
              </a:rPr>
              <a:t>Spot any B Corps you recognise?</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Font typeface="Arial"/>
              <a:buNone/>
            </a:pPr>
            <a:r>
              <a:t/>
            </a:r>
            <a:endParaRPr>
              <a:solidFill>
                <a:srgbClr val="FFFFFF"/>
              </a:solidFill>
              <a:latin typeface="Helvetica Neue Light"/>
              <a:ea typeface="Helvetica Neue Light"/>
              <a:cs typeface="Helvetica Neue Light"/>
              <a:sym typeface="Helvetica Neu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44FA1"/>
        </a:solidFill>
      </p:bgPr>
    </p:bg>
    <p:spTree>
      <p:nvGrpSpPr>
        <p:cNvPr id="109" name="Shape 109"/>
        <p:cNvGrpSpPr/>
        <p:nvPr/>
      </p:nvGrpSpPr>
      <p:grpSpPr>
        <a:xfrm>
          <a:off x="0" y="0"/>
          <a:ext cx="0" cy="0"/>
          <a:chOff x="0" y="0"/>
          <a:chExt cx="0" cy="0"/>
        </a:xfrm>
      </p:grpSpPr>
      <p:sp>
        <p:nvSpPr>
          <p:cNvPr id="110" name="Google Shape;110;p20"/>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rgbClr val="FFFFFF"/>
                </a:solidFill>
                <a:latin typeface="Helvetica Neue Light"/>
                <a:ea typeface="Helvetica Neue Light"/>
                <a:cs typeface="Helvetica Neue Light"/>
                <a:sym typeface="Helvetica Neue Light"/>
              </a:rPr>
              <a:t>How to become a B Corp</a:t>
            </a:r>
            <a:endParaRPr sz="14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GB" sz="1400">
                <a:solidFill>
                  <a:srgbClr val="FFFFFF"/>
                </a:solidFill>
                <a:latin typeface="Helvetica Neue Light"/>
                <a:ea typeface="Helvetica Neue Light"/>
                <a:cs typeface="Helvetica Neue Light"/>
                <a:sym typeface="Helvetica Neue Light"/>
              </a:rPr>
              <a:t>The B Impact Assessment (BIA)</a:t>
            </a:r>
            <a:endParaRPr sz="1400">
              <a:solidFill>
                <a:srgbClr val="FFFFFF"/>
              </a:solidFill>
              <a:latin typeface="Helvetica Neue Light"/>
              <a:ea typeface="Helvetica Neue Light"/>
              <a:cs typeface="Helvetica Neue Light"/>
              <a:sym typeface="Helvetica Neue Light"/>
            </a:endParaRPr>
          </a:p>
        </p:txBody>
      </p:sp>
      <p:sp>
        <p:nvSpPr>
          <p:cNvPr id="111" name="Google Shape;111;p20"/>
          <p:cNvSpPr txBox="1"/>
          <p:nvPr>
            <p:ph type="title"/>
          </p:nvPr>
        </p:nvSpPr>
        <p:spPr>
          <a:xfrm>
            <a:off x="341300" y="1505875"/>
            <a:ext cx="3613200" cy="22338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FFFFFF"/>
                </a:solidFill>
                <a:latin typeface="Helvetica Neue Light"/>
                <a:ea typeface="Helvetica Neue Light"/>
                <a:cs typeface="Helvetica Neue Light"/>
                <a:sym typeface="Helvetica Neue Light"/>
              </a:rPr>
              <a:t>The BIA is a free tool designed to help businesses holistically measure their performance and impact across 5 pillars; Governance, Community, Environment, Workers and Customers. </a:t>
            </a:r>
            <a:endParaRPr sz="1200">
              <a:solidFill>
                <a:srgbClr val="FFFFFF"/>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br>
              <a:rPr lang="en-GB" sz="1200">
                <a:solidFill>
                  <a:srgbClr val="FFFFFF"/>
                </a:solidFill>
                <a:latin typeface="Helvetica Neue Light"/>
                <a:ea typeface="Helvetica Neue Light"/>
                <a:cs typeface="Helvetica Neue Light"/>
                <a:sym typeface="Helvetica Neue Light"/>
              </a:rPr>
            </a:br>
            <a:r>
              <a:rPr lang="en-GB" sz="1200">
                <a:solidFill>
                  <a:srgbClr val="FFFFFF"/>
                </a:solidFill>
                <a:latin typeface="Helvetica Neue Light"/>
                <a:ea typeface="Helvetica Neue Light"/>
                <a:cs typeface="Helvetica Neue Light"/>
                <a:sym typeface="Helvetica Neue Light"/>
              </a:rPr>
              <a:t>The BIA is an amazing framework for you to ensure you are operating responsibly. </a:t>
            </a:r>
            <a:endParaRPr sz="1200">
              <a:solidFill>
                <a:srgbClr val="FFFFFF"/>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FFFFF"/>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Certified B Corporations achieve a minimum verified score of 80 on the B Impact Assessment. </a:t>
            </a:r>
            <a:endParaRPr sz="12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200" u="sng">
              <a:solidFill>
                <a:srgbClr val="FFFFFF"/>
              </a:solidFill>
              <a:latin typeface="Helvetica Neue Light"/>
              <a:ea typeface="Helvetica Neue Light"/>
              <a:cs typeface="Helvetica Neue Light"/>
              <a:sym typeface="Helvetica Neue Light"/>
            </a:endParaRPr>
          </a:p>
        </p:txBody>
      </p:sp>
      <p:sp>
        <p:nvSpPr>
          <p:cNvPr id="112" name="Google Shape;112;p20"/>
          <p:cNvSpPr/>
          <p:nvPr/>
        </p:nvSpPr>
        <p:spPr>
          <a:xfrm>
            <a:off x="392250" y="529175"/>
            <a:ext cx="404400" cy="404400"/>
          </a:xfrm>
          <a:prstGeom prst="ellipse">
            <a:avLst/>
          </a:prstGeom>
          <a:solidFill>
            <a:srgbClr val="F7BB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p:nvPr/>
        </p:nvSpPr>
        <p:spPr>
          <a:xfrm>
            <a:off x="3959925" y="0"/>
            <a:ext cx="1038000" cy="5143500"/>
          </a:xfrm>
          <a:prstGeom prst="rect">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p:nvPr/>
        </p:nvSpPr>
        <p:spPr>
          <a:xfrm>
            <a:off x="4997950" y="0"/>
            <a:ext cx="1038000" cy="5238000"/>
          </a:xfrm>
          <a:prstGeom prst="rect">
            <a:avLst/>
          </a:prstGeom>
          <a:solidFill>
            <a:srgbClr val="EE8E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p:nvPr/>
        </p:nvSpPr>
        <p:spPr>
          <a:xfrm>
            <a:off x="6030900" y="-118975"/>
            <a:ext cx="1038000" cy="5357100"/>
          </a:xfrm>
          <a:prstGeom prst="rect">
            <a:avLst/>
          </a:prstGeom>
          <a:solidFill>
            <a:srgbClr val="F7BB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a:off x="7068925" y="0"/>
            <a:ext cx="1038000" cy="5238000"/>
          </a:xfrm>
          <a:prstGeom prst="rect">
            <a:avLst/>
          </a:prstGeom>
          <a:solidFill>
            <a:srgbClr val="044F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a:off x="8101875" y="0"/>
            <a:ext cx="1038000" cy="5143500"/>
          </a:xfrm>
          <a:prstGeom prst="rect">
            <a:avLst/>
          </a:prstGeom>
          <a:solidFill>
            <a:srgbClr val="5AB5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ph type="title"/>
          </p:nvPr>
        </p:nvSpPr>
        <p:spPr>
          <a:xfrm>
            <a:off x="3959850" y="2607142"/>
            <a:ext cx="1038000" cy="280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900">
                <a:solidFill>
                  <a:srgbClr val="FFFFFF"/>
                </a:solidFill>
                <a:latin typeface="Helvetica Neue"/>
                <a:ea typeface="Helvetica Neue"/>
                <a:cs typeface="Helvetica Neue"/>
                <a:sym typeface="Helvetica Neue"/>
              </a:rPr>
              <a:t>COMMUNITY</a:t>
            </a:r>
            <a:endParaRPr sz="900">
              <a:solidFill>
                <a:srgbClr val="FFFFFF"/>
              </a:solidFill>
              <a:latin typeface="Helvetica Neue"/>
              <a:ea typeface="Helvetica Neue"/>
              <a:cs typeface="Helvetica Neue"/>
              <a:sym typeface="Helvetica Neue"/>
            </a:endParaRPr>
          </a:p>
        </p:txBody>
      </p:sp>
      <p:sp>
        <p:nvSpPr>
          <p:cNvPr id="119" name="Google Shape;119;p20"/>
          <p:cNvSpPr txBox="1"/>
          <p:nvPr>
            <p:ph type="title"/>
          </p:nvPr>
        </p:nvSpPr>
        <p:spPr>
          <a:xfrm>
            <a:off x="4997956" y="2607142"/>
            <a:ext cx="1038000" cy="280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900">
                <a:solidFill>
                  <a:srgbClr val="FFFFFF"/>
                </a:solidFill>
                <a:latin typeface="Helvetica Neue"/>
                <a:ea typeface="Helvetica Neue"/>
                <a:cs typeface="Helvetica Neue"/>
                <a:sym typeface="Helvetica Neue"/>
              </a:rPr>
              <a:t>CUSTOMERS</a:t>
            </a:r>
            <a:endParaRPr sz="900">
              <a:solidFill>
                <a:srgbClr val="FFFFFF"/>
              </a:solidFill>
              <a:latin typeface="Helvetica Neue"/>
              <a:ea typeface="Helvetica Neue"/>
              <a:cs typeface="Helvetica Neue"/>
              <a:sym typeface="Helvetica Neue"/>
            </a:endParaRPr>
          </a:p>
        </p:txBody>
      </p:sp>
      <p:sp>
        <p:nvSpPr>
          <p:cNvPr id="120" name="Google Shape;120;p20"/>
          <p:cNvSpPr txBox="1"/>
          <p:nvPr>
            <p:ph type="title"/>
          </p:nvPr>
        </p:nvSpPr>
        <p:spPr>
          <a:xfrm>
            <a:off x="6030857" y="2607142"/>
            <a:ext cx="1038000" cy="280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900">
                <a:solidFill>
                  <a:srgbClr val="FFFFFF"/>
                </a:solidFill>
                <a:latin typeface="Helvetica Neue"/>
                <a:ea typeface="Helvetica Neue"/>
                <a:cs typeface="Helvetica Neue"/>
                <a:sym typeface="Helvetica Neue"/>
              </a:rPr>
              <a:t>WORKERS</a:t>
            </a:r>
            <a:endParaRPr sz="900">
              <a:solidFill>
                <a:srgbClr val="FFFFFF"/>
              </a:solidFill>
              <a:latin typeface="Helvetica Neue"/>
              <a:ea typeface="Helvetica Neue"/>
              <a:cs typeface="Helvetica Neue"/>
              <a:sym typeface="Helvetica Neue"/>
            </a:endParaRPr>
          </a:p>
        </p:txBody>
      </p:sp>
      <p:sp>
        <p:nvSpPr>
          <p:cNvPr id="121" name="Google Shape;121;p20"/>
          <p:cNvSpPr txBox="1"/>
          <p:nvPr>
            <p:ph type="title"/>
          </p:nvPr>
        </p:nvSpPr>
        <p:spPr>
          <a:xfrm>
            <a:off x="7068921" y="2607142"/>
            <a:ext cx="1038000" cy="280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900">
                <a:solidFill>
                  <a:srgbClr val="FFFFFF"/>
                </a:solidFill>
                <a:latin typeface="Helvetica Neue"/>
                <a:ea typeface="Helvetica Neue"/>
                <a:cs typeface="Helvetica Neue"/>
                <a:sym typeface="Helvetica Neue"/>
              </a:rPr>
              <a:t>GOVERNANCE</a:t>
            </a:r>
            <a:endParaRPr sz="900">
              <a:solidFill>
                <a:srgbClr val="FFFFFF"/>
              </a:solidFill>
              <a:latin typeface="Helvetica Neue"/>
              <a:ea typeface="Helvetica Neue"/>
              <a:cs typeface="Helvetica Neue"/>
              <a:sym typeface="Helvetica Neue"/>
            </a:endParaRPr>
          </a:p>
        </p:txBody>
      </p:sp>
      <p:sp>
        <p:nvSpPr>
          <p:cNvPr id="122" name="Google Shape;122;p20"/>
          <p:cNvSpPr txBox="1"/>
          <p:nvPr>
            <p:ph type="title"/>
          </p:nvPr>
        </p:nvSpPr>
        <p:spPr>
          <a:xfrm>
            <a:off x="8101858" y="2607142"/>
            <a:ext cx="1038000" cy="280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900">
                <a:solidFill>
                  <a:srgbClr val="FFFFFF"/>
                </a:solidFill>
                <a:latin typeface="Helvetica Neue"/>
                <a:ea typeface="Helvetica Neue"/>
                <a:cs typeface="Helvetica Neue"/>
                <a:sym typeface="Helvetica Neue"/>
              </a:rPr>
              <a:t>ENVIRONMENT</a:t>
            </a:r>
            <a:endParaRPr sz="900">
              <a:solidFill>
                <a:srgbClr val="FFFFFF"/>
              </a:solidFill>
              <a:latin typeface="Helvetica Neue"/>
              <a:ea typeface="Helvetica Neue"/>
              <a:cs typeface="Helvetica Neue"/>
              <a:sym typeface="Helvetica Neue"/>
            </a:endParaRPr>
          </a:p>
        </p:txBody>
      </p:sp>
      <p:pic>
        <p:nvPicPr>
          <p:cNvPr id="123" name="Google Shape;123;p20"/>
          <p:cNvPicPr preferRelativeResize="0"/>
          <p:nvPr/>
        </p:nvPicPr>
        <p:blipFill>
          <a:blip r:embed="rId3">
            <a:alphaModFix/>
          </a:blip>
          <a:stretch>
            <a:fillRect/>
          </a:stretch>
        </p:blipFill>
        <p:spPr>
          <a:xfrm>
            <a:off x="8434805" y="2210636"/>
            <a:ext cx="372155" cy="321839"/>
          </a:xfrm>
          <a:prstGeom prst="rect">
            <a:avLst/>
          </a:prstGeom>
          <a:noFill/>
          <a:ln>
            <a:noFill/>
          </a:ln>
        </p:spPr>
      </p:pic>
      <p:pic>
        <p:nvPicPr>
          <p:cNvPr id="124" name="Google Shape;124;p20"/>
          <p:cNvPicPr preferRelativeResize="0"/>
          <p:nvPr/>
        </p:nvPicPr>
        <p:blipFill>
          <a:blip r:embed="rId4">
            <a:alphaModFix/>
          </a:blip>
          <a:stretch>
            <a:fillRect/>
          </a:stretch>
        </p:blipFill>
        <p:spPr>
          <a:xfrm>
            <a:off x="4252045" y="2210636"/>
            <a:ext cx="372155" cy="321839"/>
          </a:xfrm>
          <a:prstGeom prst="rect">
            <a:avLst/>
          </a:prstGeom>
          <a:noFill/>
          <a:ln>
            <a:noFill/>
          </a:ln>
        </p:spPr>
      </p:pic>
      <p:pic>
        <p:nvPicPr>
          <p:cNvPr id="125" name="Google Shape;125;p20"/>
          <p:cNvPicPr preferRelativeResize="0"/>
          <p:nvPr/>
        </p:nvPicPr>
        <p:blipFill>
          <a:blip r:embed="rId5">
            <a:alphaModFix/>
          </a:blip>
          <a:stretch>
            <a:fillRect/>
          </a:stretch>
        </p:blipFill>
        <p:spPr>
          <a:xfrm>
            <a:off x="5328347" y="2210636"/>
            <a:ext cx="372155" cy="321839"/>
          </a:xfrm>
          <a:prstGeom prst="rect">
            <a:avLst/>
          </a:prstGeom>
          <a:noFill/>
          <a:ln>
            <a:noFill/>
          </a:ln>
        </p:spPr>
      </p:pic>
      <p:pic>
        <p:nvPicPr>
          <p:cNvPr id="126" name="Google Shape;126;p20"/>
          <p:cNvPicPr preferRelativeResize="0"/>
          <p:nvPr/>
        </p:nvPicPr>
        <p:blipFill>
          <a:blip r:embed="rId6">
            <a:alphaModFix/>
          </a:blip>
          <a:stretch>
            <a:fillRect/>
          </a:stretch>
        </p:blipFill>
        <p:spPr>
          <a:xfrm>
            <a:off x="6343425" y="2210630"/>
            <a:ext cx="372155" cy="321852"/>
          </a:xfrm>
          <a:prstGeom prst="rect">
            <a:avLst/>
          </a:prstGeom>
          <a:noFill/>
          <a:ln>
            <a:noFill/>
          </a:ln>
        </p:spPr>
      </p:pic>
      <p:pic>
        <p:nvPicPr>
          <p:cNvPr id="127" name="Google Shape;127;p20"/>
          <p:cNvPicPr preferRelativeResize="0"/>
          <p:nvPr/>
        </p:nvPicPr>
        <p:blipFill>
          <a:blip r:embed="rId7">
            <a:alphaModFix/>
          </a:blip>
          <a:stretch>
            <a:fillRect/>
          </a:stretch>
        </p:blipFill>
        <p:spPr>
          <a:xfrm>
            <a:off x="7411273" y="2231273"/>
            <a:ext cx="324429" cy="2805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8EA4"/>
        </a:solidFill>
      </p:bgPr>
    </p:bg>
    <p:spTree>
      <p:nvGrpSpPr>
        <p:cNvPr id="131" name="Shape 131"/>
        <p:cNvGrpSpPr/>
        <p:nvPr/>
      </p:nvGrpSpPr>
      <p:grpSpPr>
        <a:xfrm>
          <a:off x="0" y="0"/>
          <a:ext cx="0" cy="0"/>
          <a:chOff x="0" y="0"/>
          <a:chExt cx="0" cy="0"/>
        </a:xfrm>
      </p:grpSpPr>
      <p:sp>
        <p:nvSpPr>
          <p:cNvPr id="132" name="Google Shape;132;p21"/>
          <p:cNvSpPr txBox="1"/>
          <p:nvPr>
            <p:ph type="title"/>
          </p:nvPr>
        </p:nvSpPr>
        <p:spPr>
          <a:xfrm>
            <a:off x="1018075" y="445025"/>
            <a:ext cx="7814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1400">
                <a:solidFill>
                  <a:schemeClr val="lt1"/>
                </a:solidFill>
                <a:latin typeface="Helvetica Neue Light"/>
                <a:ea typeface="Helvetica Neue Light"/>
                <a:cs typeface="Helvetica Neue Light"/>
                <a:sym typeface="Helvetica Neue Light"/>
              </a:rPr>
              <a:t>What does the BIA look at?</a:t>
            </a:r>
            <a:endParaRPr sz="1400">
              <a:solidFill>
                <a:schemeClr val="lt1"/>
              </a:solidFill>
              <a:latin typeface="Helvetica Neue Light"/>
              <a:ea typeface="Helvetica Neue Light"/>
              <a:cs typeface="Helvetica Neue Light"/>
              <a:sym typeface="Helvetica Neue Light"/>
            </a:endParaRPr>
          </a:p>
        </p:txBody>
      </p:sp>
      <p:sp>
        <p:nvSpPr>
          <p:cNvPr id="133" name="Google Shape;133;p21"/>
          <p:cNvSpPr/>
          <p:nvPr/>
        </p:nvSpPr>
        <p:spPr>
          <a:xfrm>
            <a:off x="392250" y="529175"/>
            <a:ext cx="404400" cy="404400"/>
          </a:xfrm>
          <a:prstGeom prst="ellipse">
            <a:avLst/>
          </a:prstGeom>
          <a:solidFill>
            <a:srgbClr val="EA4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p:nvPr/>
        </p:nvSpPr>
        <p:spPr>
          <a:xfrm>
            <a:off x="10134050" y="3352800"/>
            <a:ext cx="4366800" cy="1031700"/>
          </a:xfrm>
          <a:prstGeom prst="rect">
            <a:avLst/>
          </a:prstGeom>
          <a:solidFill>
            <a:srgbClr val="57B05C"/>
          </a:solidFill>
          <a:ln>
            <a:noFill/>
          </a:ln>
        </p:spPr>
        <p:txBody>
          <a:bodyPr anchorCtr="0" anchor="ctr" bIns="96375" lIns="96375" spcFirstLastPara="1" rIns="96375" wrap="square" tIns="96375">
            <a:noAutofit/>
          </a:bodyPr>
          <a:lstStyle/>
          <a:p>
            <a:pPr indent="0" lvl="0" marL="0" marR="0" rtl="0" algn="ctr">
              <a:lnSpc>
                <a:spcPct val="110000"/>
              </a:lnSpc>
              <a:spcBef>
                <a:spcPts val="1500"/>
              </a:spcBef>
              <a:spcAft>
                <a:spcPts val="800"/>
              </a:spcAft>
              <a:buClr>
                <a:srgbClr val="000000"/>
              </a:buClr>
              <a:buSzPts val="3000"/>
              <a:buFont typeface="Arial"/>
              <a:buNone/>
            </a:pPr>
            <a:r>
              <a:rPr b="1" i="0" lang="en-GB" sz="3000" u="none" cap="none" strike="noStrike">
                <a:solidFill>
                  <a:srgbClr val="FFFFFF"/>
                </a:solidFill>
                <a:latin typeface="Helvetica Neue"/>
                <a:ea typeface="Helvetica Neue"/>
                <a:cs typeface="Helvetica Neue"/>
                <a:sym typeface="Helvetica Neue"/>
              </a:rPr>
              <a:t>B Impact Assessment</a:t>
            </a:r>
            <a:endParaRPr b="0" i="0" sz="3600" u="none" cap="none" strike="noStrike">
              <a:solidFill>
                <a:srgbClr val="FFFFFF"/>
              </a:solidFill>
              <a:latin typeface="Lato"/>
              <a:ea typeface="Lato"/>
              <a:cs typeface="Lato"/>
              <a:sym typeface="Lato"/>
            </a:endParaRPr>
          </a:p>
        </p:txBody>
      </p:sp>
      <p:pic>
        <p:nvPicPr>
          <p:cNvPr id="135" name="Google Shape;135;p21"/>
          <p:cNvPicPr preferRelativeResize="0"/>
          <p:nvPr/>
        </p:nvPicPr>
        <p:blipFill>
          <a:blip r:embed="rId3">
            <a:alphaModFix/>
          </a:blip>
          <a:stretch>
            <a:fillRect/>
          </a:stretch>
        </p:blipFill>
        <p:spPr>
          <a:xfrm>
            <a:off x="1114225" y="1017725"/>
            <a:ext cx="6770692" cy="3820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