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</p:sldMasterIdLst>
  <p:notesMasterIdLst>
    <p:notesMasterId r:id="rId14"/>
  </p:notesMasterIdLst>
  <p:sldIdLst>
    <p:sldId id="269" r:id="rId2"/>
    <p:sldId id="301" r:id="rId3"/>
    <p:sldId id="284" r:id="rId4"/>
    <p:sldId id="297" r:id="rId5"/>
    <p:sldId id="299" r:id="rId6"/>
    <p:sldId id="296" r:id="rId7"/>
    <p:sldId id="273" r:id="rId8"/>
    <p:sldId id="275" r:id="rId9"/>
    <p:sldId id="291" r:id="rId10"/>
    <p:sldId id="277" r:id="rId11"/>
    <p:sldId id="292" r:id="rId12"/>
    <p:sldId id="272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9">
          <p15:clr>
            <a:srgbClr val="A4A3A4"/>
          </p15:clr>
        </p15:guide>
        <p15:guide id="2" pos="53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C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457" autoAdjust="0"/>
  </p:normalViewPr>
  <p:slideViewPr>
    <p:cSldViewPr snapToGrid="0" snapToObjects="1">
      <p:cViewPr varScale="1">
        <p:scale>
          <a:sx n="62" d="100"/>
          <a:sy n="62" d="100"/>
        </p:scale>
        <p:origin x="1392" y="66"/>
      </p:cViewPr>
      <p:guideLst>
        <p:guide orient="horz" pos="2989"/>
        <p:guide pos="53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ek Kotak" userId="S::vivek.kotak@sustainability.vic.gov.au::17fd3f28-6ee6-49dd-8e7d-2c4a9326ca4d" providerId="AD" clId="Web-{8B905BBC-C746-C6FE-5F30-E24A29D06AF8}"/>
    <pc:docChg chg="modSld">
      <pc:chgData name="Vivek Kotak" userId="S::vivek.kotak@sustainability.vic.gov.au::17fd3f28-6ee6-49dd-8e7d-2c4a9326ca4d" providerId="AD" clId="Web-{8B905BBC-C746-C6FE-5F30-E24A29D06AF8}" dt="2019-04-08T11:28:49.846" v="3" actId="1076"/>
      <pc:docMkLst>
        <pc:docMk/>
      </pc:docMkLst>
      <pc:sldChg chg="modSp">
        <pc:chgData name="Vivek Kotak" userId="S::vivek.kotak@sustainability.vic.gov.au::17fd3f28-6ee6-49dd-8e7d-2c4a9326ca4d" providerId="AD" clId="Web-{8B905BBC-C746-C6FE-5F30-E24A29D06AF8}" dt="2019-04-08T11:28:49.846" v="3" actId="1076"/>
        <pc:sldMkLst>
          <pc:docMk/>
          <pc:sldMk cId="3656612473" sldId="283"/>
        </pc:sldMkLst>
        <pc:picChg chg="mod">
          <ac:chgData name="Vivek Kotak" userId="S::vivek.kotak@sustainability.vic.gov.au::17fd3f28-6ee6-49dd-8e7d-2c4a9326ca4d" providerId="AD" clId="Web-{8B905BBC-C746-C6FE-5F30-E24A29D06AF8}" dt="2019-04-08T11:28:49.846" v="3" actId="1076"/>
          <ac:picMkLst>
            <pc:docMk/>
            <pc:sldMk cId="3656612473" sldId="283"/>
            <ac:picMk id="6" creationId="{00000000-0000-0000-0000-000000000000}"/>
          </ac:picMkLst>
        </pc:picChg>
        <pc:picChg chg="mod">
          <ac:chgData name="Vivek Kotak" userId="S::vivek.kotak@sustainability.vic.gov.au::17fd3f28-6ee6-49dd-8e7d-2c4a9326ca4d" providerId="AD" clId="Web-{8B905BBC-C746-C6FE-5F30-E24A29D06AF8}" dt="2019-04-08T11:28:49.846" v="2" actId="1076"/>
          <ac:picMkLst>
            <pc:docMk/>
            <pc:sldMk cId="3656612473" sldId="283"/>
            <ac:picMk id="1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51EC1-0730-4B7F-A488-CA7DF2A20077}" type="datetimeFigureOut">
              <a:rPr lang="en-US"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F3518-6490-41F2-B87A-C1B45DCCBF9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9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F3518-6490-41F2-B87A-C1B45DCCBF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19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AU" sz="1200" dirty="0">
                <a:solidFill>
                  <a:schemeClr val="tx1"/>
                </a:solidFill>
              </a:rPr>
              <a:t>A rooftop solar provider installs and owns a renewable </a:t>
            </a:r>
            <a:r>
              <a:rPr lang="en-AU" sz="1200" baseline="0" dirty="0">
                <a:solidFill>
                  <a:schemeClr val="tx1"/>
                </a:solidFill>
              </a:rPr>
              <a:t> </a:t>
            </a:r>
            <a:r>
              <a:rPr lang="en-AU" sz="1200" dirty="0">
                <a:solidFill>
                  <a:schemeClr val="tx1"/>
                </a:solidFill>
              </a:rPr>
              <a:t>energy source on the site of the business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200" dirty="0">
                <a:solidFill>
                  <a:schemeClr val="tx1"/>
                </a:solidFill>
              </a:rPr>
              <a:t>Electricity generated is supplied solely to the business at an agreed rate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200" b="1" dirty="0">
                <a:solidFill>
                  <a:schemeClr val="tx1"/>
                </a:solidFill>
              </a:rPr>
              <a:t>13 cents kW/hr best currently </a:t>
            </a:r>
          </a:p>
          <a:p>
            <a:pPr lvl="1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	</a:t>
            </a:r>
          </a:p>
          <a:p>
            <a:pPr lvl="2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 , O&amp;M</a:t>
            </a:r>
            <a:r>
              <a:rPr lang="en-A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solar provider included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 balance sheet</a:t>
            </a:r>
          </a:p>
          <a:p>
            <a:pPr lvl="2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Price predictability and cheaper rates</a:t>
            </a:r>
          </a:p>
          <a:p>
            <a:pPr lvl="2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$0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upftont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1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</a:t>
            </a:r>
          </a:p>
          <a:p>
            <a:pPr lvl="2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guarantee of output</a:t>
            </a:r>
          </a:p>
          <a:p>
            <a:pPr lvl="2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Foregoing incentives</a:t>
            </a:r>
          </a:p>
          <a:p>
            <a:pPr lvl="2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Length of contract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 contracted for all generation </a:t>
            </a:r>
            <a:r>
              <a:rPr lang="en-A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</a:t>
            </a:r>
            <a:r>
              <a:rPr lang="en-A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weekends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F3518-6490-41F2-B87A-C1B45DCCBF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00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Further detail info available at our website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F3518-6490-41F2-B87A-C1B45DCCBF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69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F3518-6490-41F2-B87A-C1B45DCCBF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27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Medium</a:t>
            </a:r>
            <a:r>
              <a:rPr lang="en-AU" baseline="0" dirty="0"/>
              <a:t> proportion of SMEs not aware of specific finance available for EE </a:t>
            </a:r>
            <a:r>
              <a:rPr lang="en-AU" baseline="0" dirty="0" err="1"/>
              <a:t>opp’s</a:t>
            </a:r>
            <a:endParaRPr lang="en-AU" baseline="0" dirty="0"/>
          </a:p>
          <a:p>
            <a:r>
              <a:rPr lang="en-AU" baseline="0" dirty="0"/>
              <a:t>Furthermore, there is a perceived complexity around SF and applying for it.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F3518-6490-41F2-B87A-C1B45DCCBF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4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="1" baseline="0" dirty="0"/>
              <a:t>What is it ?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dirty="0">
                <a:solidFill>
                  <a:schemeClr val="tx1"/>
                </a:solidFill>
              </a:rPr>
              <a:t>Specific </a:t>
            </a:r>
            <a:r>
              <a:rPr lang="en-AU" sz="1200" b="1" dirty="0">
                <a:solidFill>
                  <a:schemeClr val="tx1"/>
                </a:solidFill>
              </a:rPr>
              <a:t>financing</a:t>
            </a:r>
            <a:r>
              <a:rPr lang="en-AU" sz="1200" dirty="0">
                <a:solidFill>
                  <a:schemeClr val="tx1"/>
                </a:solidFill>
              </a:rPr>
              <a:t> available </a:t>
            </a:r>
            <a:r>
              <a:rPr lang="en-AU" sz="1200" b="1" dirty="0">
                <a:solidFill>
                  <a:schemeClr val="tx1"/>
                </a:solidFill>
              </a:rPr>
              <a:t>for energy projects </a:t>
            </a:r>
            <a:r>
              <a:rPr lang="en-AU" sz="1200" dirty="0">
                <a:solidFill>
                  <a:schemeClr val="tx1"/>
                </a:solidFill>
              </a:rPr>
              <a:t>provided </a:t>
            </a:r>
            <a:r>
              <a:rPr lang="en-AU" sz="1200" b="1" dirty="0">
                <a:solidFill>
                  <a:schemeClr val="tx1"/>
                </a:solidFill>
              </a:rPr>
              <a:t>by major banks and financiers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b="1" i="1" dirty="0">
                <a:solidFill>
                  <a:schemeClr val="tx1"/>
                </a:solidFill>
              </a:rPr>
              <a:t>Projects </a:t>
            </a:r>
            <a:r>
              <a:rPr lang="en-AU" sz="1200" b="0" i="1" dirty="0">
                <a:solidFill>
                  <a:schemeClr val="tx1"/>
                </a:solidFill>
              </a:rPr>
              <a:t>needs</a:t>
            </a:r>
            <a:r>
              <a:rPr lang="en-AU" sz="1200" b="0" i="1" baseline="0" dirty="0">
                <a:solidFill>
                  <a:schemeClr val="tx1"/>
                </a:solidFill>
              </a:rPr>
              <a:t> to meet </a:t>
            </a:r>
            <a:r>
              <a:rPr lang="en-AU" sz="1200" b="1" i="1" baseline="0" dirty="0">
                <a:solidFill>
                  <a:schemeClr val="tx1"/>
                </a:solidFill>
              </a:rPr>
              <a:t>certain criteria 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b="1" i="1" baseline="0" dirty="0" err="1">
                <a:solidFill>
                  <a:schemeClr val="tx1"/>
                </a:solidFill>
              </a:rPr>
              <a:t>Coolroom</a:t>
            </a:r>
            <a:r>
              <a:rPr lang="en-AU" sz="1200" b="1" i="1" baseline="0" dirty="0">
                <a:solidFill>
                  <a:schemeClr val="tx1"/>
                </a:solidFill>
              </a:rPr>
              <a:t> upgrades, lighting, HVAC, VSD, PFC </a:t>
            </a:r>
            <a:r>
              <a:rPr lang="en-AU" sz="1200" b="1" i="1" baseline="0" dirty="0" err="1">
                <a:solidFill>
                  <a:schemeClr val="tx1"/>
                </a:solidFill>
              </a:rPr>
              <a:t>etc</a:t>
            </a:r>
            <a:r>
              <a:rPr lang="en-AU" sz="1200" b="1" i="1" baseline="0" dirty="0">
                <a:solidFill>
                  <a:schemeClr val="tx1"/>
                </a:solidFill>
              </a:rPr>
              <a:t>: Solar </a:t>
            </a:r>
            <a:endParaRPr lang="en-AU" sz="1200" b="1" i="1" dirty="0">
              <a:solidFill>
                <a:schemeClr val="tx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b="1" i="1" dirty="0">
                <a:solidFill>
                  <a:schemeClr val="tx1"/>
                </a:solidFill>
              </a:rPr>
              <a:t>Traditional</a:t>
            </a:r>
            <a:r>
              <a:rPr lang="en-AU" sz="1200" b="1" i="1" baseline="0" dirty="0">
                <a:solidFill>
                  <a:schemeClr val="tx1"/>
                </a:solidFill>
              </a:rPr>
              <a:t> Finance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dirty="0">
                <a:solidFill>
                  <a:schemeClr val="tx1"/>
                </a:solidFill>
              </a:rPr>
              <a:t>major banks and financiers are providing</a:t>
            </a:r>
            <a:r>
              <a:rPr lang="en-AU" sz="1200" baseline="0" dirty="0">
                <a:solidFill>
                  <a:schemeClr val="tx1"/>
                </a:solidFill>
              </a:rPr>
              <a:t> up</a:t>
            </a:r>
            <a:r>
              <a:rPr lang="en-AU" sz="1200" dirty="0">
                <a:solidFill>
                  <a:schemeClr val="tx1"/>
                </a:solidFill>
              </a:rPr>
              <a:t> to </a:t>
            </a:r>
            <a:r>
              <a:rPr lang="en-AU" sz="1200" b="1" dirty="0">
                <a:solidFill>
                  <a:schemeClr val="tx1"/>
                </a:solidFill>
              </a:rPr>
              <a:t>0.70% discount </a:t>
            </a:r>
            <a:r>
              <a:rPr lang="en-AU" sz="1200" dirty="0">
                <a:solidFill>
                  <a:schemeClr val="tx1"/>
                </a:solidFill>
              </a:rPr>
              <a:t>on regular asset finance products for EE equipment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dirty="0">
                <a:solidFill>
                  <a:schemeClr val="tx1"/>
                </a:solidFill>
              </a:rPr>
              <a:t>0.7 ANZ,MQ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dirty="0">
                <a:solidFill>
                  <a:schemeClr val="tx1"/>
                </a:solidFill>
              </a:rPr>
              <a:t>0.5 CBA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dirty="0">
                <a:solidFill>
                  <a:schemeClr val="tx1"/>
                </a:solidFill>
              </a:rPr>
              <a:t>NAB in next year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2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F3518-6490-41F2-B87A-C1B45DCCBF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82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Financer lends </a:t>
            </a: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your business to purchase the equipment and takes a </a:t>
            </a:r>
            <a:r>
              <a:rPr lang="en-A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mortgage </a:t>
            </a: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the equipment until the loan is paid off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</a:t>
            </a:r>
            <a:r>
              <a:rPr lang="en-AU" baseline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benefit – may claim dep of assets and interest on  repayments </a:t>
            </a:r>
            <a:endParaRPr lang="en-A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F3518-6490-41F2-B87A-C1B45DCCBF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74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Financier purchases </a:t>
            </a: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equipment on your behalf which you pay for in instalments.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</a:t>
            </a: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technically own the equipment and </a:t>
            </a:r>
            <a:r>
              <a:rPr lang="en-A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claim depreciation</a:t>
            </a: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 process, $7500k and above 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F3518-6490-41F2-B87A-C1B45DCCBF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55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Financer purchases </a:t>
            </a: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A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owns</a:t>
            </a: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equipment which it then </a:t>
            </a:r>
            <a:r>
              <a:rPr lang="en-A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rents to you </a:t>
            </a: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regular instalment payments.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</a:t>
            </a: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you </a:t>
            </a:r>
            <a:r>
              <a:rPr lang="en-A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own </a:t>
            </a: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can upgrade at end of agreement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good</a:t>
            </a:r>
            <a:r>
              <a:rPr lang="en-AU" baseline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choice if unsure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baseline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Cannot claim </a:t>
            </a:r>
            <a:r>
              <a:rPr lang="en-AU" baseline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 on </a:t>
            </a:r>
            <a:r>
              <a:rPr lang="en-AU" b="1" baseline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deprecation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HP- </a:t>
            </a:r>
            <a:r>
              <a:rPr lang="en-AU" b="1" baseline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</a:t>
            </a:r>
            <a:r>
              <a:rPr lang="en-AU" baseline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end , so can claim on dep. </a:t>
            </a:r>
            <a:endParaRPr lang="en-A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Ownership is transferred after all the payments are made.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4-5%</a:t>
            </a:r>
            <a:r>
              <a:rPr lang="en-AU" b="1" baseline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typical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baseline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above 4 Options </a:t>
            </a:r>
            <a:endParaRPr lang="en-AU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Pro’s</a:t>
            </a:r>
          </a:p>
          <a:p>
            <a:pPr lvl="2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Typically short term 1-5 years </a:t>
            </a:r>
          </a:p>
          <a:p>
            <a:pPr lvl="2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Agreement reached within 1-3 months</a:t>
            </a:r>
          </a:p>
          <a:p>
            <a:pPr lvl="2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Lease\Hire Purchase are good options if you don’t have building ownership and/or don’t have upfront capital</a:t>
            </a:r>
          </a:p>
          <a:p>
            <a:pPr lvl="1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</a:t>
            </a:r>
          </a:p>
          <a:p>
            <a:pPr lvl="2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Typically on the balance sheet</a:t>
            </a:r>
          </a:p>
          <a:p>
            <a:pPr lvl="2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 larger projects - typically &gt;$7500 (aggregate if under)</a:t>
            </a:r>
          </a:p>
          <a:p>
            <a:pPr lvl="2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 to meet credit-worthiness criteria and provide security or directors guarantee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F3518-6490-41F2-B87A-C1B45DCCBF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60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  <a:p>
            <a:r>
              <a:rPr lang="en-AU" baseline="0" dirty="0"/>
              <a:t> 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F3518-6490-41F2-B87A-C1B45DCCBF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61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AU" sz="1200" b="1" dirty="0">
                <a:solidFill>
                  <a:schemeClr val="tx1"/>
                </a:solidFill>
              </a:rPr>
              <a:t>Loan is attached to property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200" dirty="0">
                <a:solidFill>
                  <a:schemeClr val="tx1"/>
                </a:solidFill>
              </a:rPr>
              <a:t>An agreement between a property owner, a bank and local government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200" dirty="0">
                <a:solidFill>
                  <a:schemeClr val="tx1"/>
                </a:solidFill>
              </a:rPr>
              <a:t>Upgrade paid through additional rates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200" b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5.5%</a:t>
            </a:r>
            <a:r>
              <a:rPr lang="en-AU" sz="1200" b="1" baseline="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for 10 </a:t>
            </a:r>
            <a:r>
              <a:rPr lang="en-AU" sz="12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yrs</a:t>
            </a:r>
            <a:r>
              <a:rPr lang="en-AU" sz="1200" b="1" baseline="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typical </a:t>
            </a:r>
            <a:endParaRPr lang="en-AU" sz="1200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upfront capital or security, no ongoing regular</a:t>
            </a:r>
            <a:r>
              <a:rPr lang="en-A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reporting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Positive cash flows - longer term lengths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Costs can be shared with tenants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Technically no</a:t>
            </a:r>
            <a:r>
              <a:rPr lang="en-A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limit to how small loan can be.,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$14,000 (check Council) best seen so far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Limited to participating councils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Limited to buildings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 get an agreement with the tenant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F3518-6490-41F2-B87A-C1B45DCCBF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86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AU" sz="1200" dirty="0">
                <a:solidFill>
                  <a:schemeClr val="tx1"/>
                </a:solidFill>
              </a:rPr>
              <a:t>An agreement between a business and a energy service provider ESCO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200" dirty="0">
                <a:solidFill>
                  <a:schemeClr val="tx1"/>
                </a:solidFill>
              </a:rPr>
              <a:t>ESCO delivers energy savings to the business</a:t>
            </a:r>
            <a:r>
              <a:rPr lang="en-AU" sz="1200" baseline="0" dirty="0">
                <a:solidFill>
                  <a:schemeClr val="tx1"/>
                </a:solidFill>
              </a:rPr>
              <a:t> through various upgrades</a:t>
            </a:r>
            <a:endParaRPr lang="en-AU" sz="12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200" dirty="0">
                <a:solidFill>
                  <a:schemeClr val="tx1"/>
                </a:solidFill>
              </a:rPr>
              <a:t>Finance:</a:t>
            </a:r>
            <a:r>
              <a:rPr lang="en-AU" sz="1200" baseline="0" dirty="0">
                <a:solidFill>
                  <a:schemeClr val="tx1"/>
                </a:solidFill>
              </a:rPr>
              <a:t> from ESCO </a:t>
            </a:r>
            <a:r>
              <a:rPr lang="en-AU" sz="1200" b="1" baseline="0" dirty="0">
                <a:solidFill>
                  <a:schemeClr val="tx1"/>
                </a:solidFill>
              </a:rPr>
              <a:t>(5.5-6%) </a:t>
            </a:r>
            <a:r>
              <a:rPr lang="en-AU" sz="1200" baseline="0" dirty="0">
                <a:solidFill>
                  <a:schemeClr val="tx1"/>
                </a:solidFill>
              </a:rPr>
              <a:t>or financier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1200" baseline="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200" baseline="0" dirty="0">
                <a:solidFill>
                  <a:schemeClr val="tx1"/>
                </a:solidFill>
              </a:rPr>
              <a:t>Pros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200" baseline="0" dirty="0">
                <a:solidFill>
                  <a:schemeClr val="tx1"/>
                </a:solidFill>
              </a:rPr>
              <a:t>Can be tailored to be cash flow positive – longer terms 7yrs +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200" baseline="0" dirty="0">
                <a:solidFill>
                  <a:schemeClr val="tx1"/>
                </a:solidFill>
              </a:rPr>
              <a:t>Tech can be blended to meet Business ROI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1200" baseline="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200" baseline="0" dirty="0">
                <a:solidFill>
                  <a:schemeClr val="tx1"/>
                </a:solidFill>
              </a:rPr>
              <a:t>Cons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200" baseline="0" dirty="0">
                <a:solidFill>
                  <a:schemeClr val="tx1"/>
                </a:solidFill>
              </a:rPr>
              <a:t>Longer term agreement both in agreement and terms.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200" baseline="0" dirty="0">
                <a:solidFill>
                  <a:schemeClr val="tx1"/>
                </a:solidFill>
              </a:rPr>
              <a:t>Larger projects $250k +. </a:t>
            </a:r>
            <a:endParaRPr lang="en-AU" sz="1200" dirty="0">
              <a:solidFill>
                <a:schemeClr val="tx1"/>
              </a:solidFill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F3518-6490-41F2-B87A-C1B45DCCBF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26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V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4" y="4405325"/>
            <a:ext cx="1463671" cy="501764"/>
          </a:xfrm>
          <a:prstGeom prst="rect">
            <a:avLst/>
          </a:prstGeom>
        </p:spPr>
      </p:pic>
      <p:pic>
        <p:nvPicPr>
          <p:cNvPr id="18" name="Picture 17" descr="SV shoot 2 - PROOFS - 0163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0" t="4794" r="25220" b="-1"/>
          <a:stretch/>
        </p:blipFill>
        <p:spPr>
          <a:xfrm>
            <a:off x="4673601" y="0"/>
            <a:ext cx="4470400" cy="4749194"/>
          </a:xfrm>
          <a:prstGeom prst="rect">
            <a:avLst/>
          </a:prstGeom>
        </p:spPr>
      </p:pic>
      <p:pic>
        <p:nvPicPr>
          <p:cNvPr id="5" name="Picture 4" descr="SV_Ribbon_White.e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4" y="439023"/>
            <a:ext cx="5158639" cy="3161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3214" y="717573"/>
            <a:ext cx="4081280" cy="871274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90000"/>
              </a:lnSpc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 dirty="0"/>
              <a:t>Presentation headline short and succinct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1671638"/>
            <a:ext cx="4081463" cy="471487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Subhead if required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544550" y="2651229"/>
            <a:ext cx="2205038" cy="208430"/>
          </a:xfrm>
        </p:spPr>
        <p:txBody>
          <a:bodyPr lIns="0" tIns="0" rIns="0" bIns="0" anchor="t">
            <a:normAutofit/>
          </a:bodyPr>
          <a:lstStyle>
            <a:lvl1pPr marL="0" indent="0">
              <a:buFontTx/>
              <a:buNone/>
              <a:defRPr sz="11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z="1100" dirty="0"/>
              <a:t>Erin McFadden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42925" y="2848509"/>
            <a:ext cx="2205038" cy="208430"/>
          </a:xfrm>
        </p:spPr>
        <p:txBody>
          <a:bodyPr lIns="0" tIns="0" rIns="0" bIns="0" anchor="t">
            <a:normAutofit/>
          </a:bodyPr>
          <a:lstStyle>
            <a:lvl1pPr marL="0" indent="0">
              <a:buFontTx/>
              <a:buNone/>
              <a:defRPr sz="11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z="1100" dirty="0"/>
              <a:t>8 August 2018</a:t>
            </a:r>
          </a:p>
        </p:txBody>
      </p:sp>
    </p:spTree>
    <p:extLst>
      <p:ext uri="{BB962C8B-B14F-4D97-AF65-F5344CB8AC3E}">
        <p14:creationId xmlns:p14="http://schemas.microsoft.com/office/powerpoint/2010/main" val="32869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– 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12" y="152820"/>
            <a:ext cx="6744315" cy="8572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7922" y="1200151"/>
            <a:ext cx="3901536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8922" y="1200151"/>
            <a:ext cx="3901536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pic>
        <p:nvPicPr>
          <p:cNvPr id="11" name="Picture 10" descr="SV_Header Ribbon_white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548"/>
            <a:ext cx="689556" cy="223092"/>
          </a:xfrm>
          <a:prstGeom prst="rect">
            <a:avLst/>
          </a:prstGeom>
        </p:spPr>
      </p:pic>
      <p:pic>
        <p:nvPicPr>
          <p:cNvPr id="8" name="Picture 7" descr="SV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45" y="323492"/>
            <a:ext cx="975123" cy="33428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689556" y="4880428"/>
            <a:ext cx="1238129" cy="169984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" b="0" dirty="0">
                <a:solidFill>
                  <a:schemeClr val="tx2"/>
                </a:solidFill>
              </a:rPr>
              <a:t>© 2018 Sustainability Victoria</a:t>
            </a:r>
            <a:r>
              <a:rPr lang="en-US" sz="800" dirty="0">
                <a:solidFill>
                  <a:schemeClr val="tx2"/>
                </a:solidFill>
              </a:rPr>
              <a:t> </a:t>
            </a:r>
            <a:endParaRPr lang="en-US" sz="700" b="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813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imag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7450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6042" y="185245"/>
            <a:ext cx="6744315" cy="8572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11" name="Picture 10" descr="SV_Header Ribbon_white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548"/>
            <a:ext cx="689556" cy="223092"/>
          </a:xfrm>
          <a:prstGeom prst="rect">
            <a:avLst/>
          </a:prstGeom>
        </p:spPr>
      </p:pic>
      <p:pic>
        <p:nvPicPr>
          <p:cNvPr id="7" name="Picture 6" descr="SV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45" y="323492"/>
            <a:ext cx="975123" cy="3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58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V_Logo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45" y="323493"/>
            <a:ext cx="975124" cy="334284"/>
          </a:xfrm>
          <a:prstGeom prst="rect">
            <a:avLst/>
          </a:prstGeom>
        </p:spPr>
      </p:pic>
      <p:pic>
        <p:nvPicPr>
          <p:cNvPr id="15" name="Picture 14" descr="SV_Header Ribbon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492"/>
            <a:ext cx="689556" cy="227148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807921" y="1141786"/>
            <a:ext cx="7699491" cy="3394472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01437" y="159305"/>
            <a:ext cx="6744315" cy="857250"/>
          </a:xfrm>
          <a:noFill/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br>
              <a:rPr lang="en-AU" dirty="0"/>
            </a:br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52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V_Header Ribbon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492"/>
            <a:ext cx="689556" cy="227148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781982" y="1200151"/>
            <a:ext cx="3901536" cy="3394472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960012" y="1200151"/>
            <a:ext cx="3901536" cy="3394472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788467" y="172275"/>
            <a:ext cx="6744315" cy="857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br>
              <a:rPr lang="en-AU" dirty="0"/>
            </a:br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8" name="Picture 7" descr="SV_Logo_po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45" y="323493"/>
            <a:ext cx="975124" cy="3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19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- Wh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V_Header Ribbon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492"/>
            <a:ext cx="689556" cy="227148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807922" y="1200150"/>
            <a:ext cx="2554078" cy="3439449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07922" y="243610"/>
            <a:ext cx="6744315" cy="857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br>
              <a:rPr lang="en-AU" dirty="0"/>
            </a:br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8" name="Picture 7" descr="SV_Logo_po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45" y="323493"/>
            <a:ext cx="975124" cy="33428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3482501" y="1200151"/>
            <a:ext cx="2705648" cy="171317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647786" y="2297543"/>
            <a:ext cx="2419862" cy="452743"/>
          </a:xfr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Figure description over two lines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647786" y="1388253"/>
            <a:ext cx="2419862" cy="866762"/>
          </a:xfr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4800" b="1" baseline="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400,000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6188149" y="1200151"/>
            <a:ext cx="2705648" cy="171317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6353434" y="2297543"/>
            <a:ext cx="2419862" cy="452743"/>
          </a:xfr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Figure description over two lines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353434" y="1388253"/>
            <a:ext cx="2419862" cy="866762"/>
          </a:xfr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4800" b="1" baseline="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71%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482501" y="2926430"/>
            <a:ext cx="2705648" cy="171317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647786" y="4023822"/>
            <a:ext cx="2419862" cy="452743"/>
          </a:xfr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Figure description over two lines</a:t>
            </a:r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3647786" y="3114532"/>
            <a:ext cx="2419862" cy="866762"/>
          </a:xfr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4800" b="1" baseline="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2.3M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6199413" y="2915535"/>
            <a:ext cx="2705648" cy="171317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364698" y="4012927"/>
            <a:ext cx="2419862" cy="452743"/>
          </a:xfr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Figure description over two lines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364698" y="3103637"/>
            <a:ext cx="2419862" cy="866762"/>
          </a:xfr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4800" b="1" baseline="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400,000</a:t>
            </a:r>
          </a:p>
        </p:txBody>
      </p:sp>
    </p:spTree>
    <p:extLst>
      <p:ext uri="{BB962C8B-B14F-4D97-AF65-F5344CB8AC3E}">
        <p14:creationId xmlns:p14="http://schemas.microsoft.com/office/powerpoint/2010/main" val="72061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 - Wh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V_Header Ribbon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492"/>
            <a:ext cx="689556" cy="227148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807921" y="1200150"/>
            <a:ext cx="8097139" cy="1549069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07922" y="243610"/>
            <a:ext cx="6744315" cy="857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br>
              <a:rPr lang="en-AU" dirty="0"/>
            </a:br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8" name="Picture 7" descr="SV_Logo_po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45" y="323493"/>
            <a:ext cx="975124" cy="334284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810183" y="2912254"/>
            <a:ext cx="3180567" cy="171317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solidFill>
              <a:schemeClr val="accent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975469" y="4023822"/>
            <a:ext cx="2880602" cy="526913"/>
          </a:xfr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Figure description over two lines</a:t>
            </a:r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975468" y="3095322"/>
            <a:ext cx="2880603" cy="866762"/>
          </a:xfr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400" b="1" baseline="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$2.3M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5015442" y="2912254"/>
            <a:ext cx="3180567" cy="171317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solidFill>
              <a:schemeClr val="accent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5180728" y="4023822"/>
            <a:ext cx="2880602" cy="526913"/>
          </a:xfr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Figure description over two lines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5180727" y="3095322"/>
            <a:ext cx="2880603" cy="866762"/>
          </a:xfr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400" b="1" baseline="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$5.4M</a:t>
            </a:r>
          </a:p>
        </p:txBody>
      </p:sp>
      <p:sp>
        <p:nvSpPr>
          <p:cNvPr id="3" name="Isosceles Triangle 2"/>
          <p:cNvSpPr/>
          <p:nvPr userDrawn="1"/>
        </p:nvSpPr>
        <p:spPr>
          <a:xfrm rot="5400000">
            <a:off x="4153514" y="3392086"/>
            <a:ext cx="793027" cy="42530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4343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lumn - Wh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V_Header Ribbon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492"/>
            <a:ext cx="689556" cy="227148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807921" y="1200150"/>
            <a:ext cx="8097139" cy="1549069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07922" y="243610"/>
            <a:ext cx="6744315" cy="857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br>
              <a:rPr lang="en-AU" dirty="0"/>
            </a:br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8" name="Picture 7" descr="SV_Logo_po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45" y="323493"/>
            <a:ext cx="975124" cy="334284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810183" y="2912254"/>
            <a:ext cx="3180567" cy="171317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975469" y="4023822"/>
            <a:ext cx="2880602" cy="526913"/>
          </a:xfr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Figure description over two lines</a:t>
            </a:r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975468" y="3095322"/>
            <a:ext cx="2880603" cy="866762"/>
          </a:xfr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400" b="1" baseline="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$2.3M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5015442" y="2912254"/>
            <a:ext cx="3180567" cy="1713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5180728" y="4023822"/>
            <a:ext cx="2880602" cy="526913"/>
          </a:xfr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Figure description over two lines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5180727" y="3095322"/>
            <a:ext cx="2880603" cy="866762"/>
          </a:xfr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400" b="1" baseline="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$5.4M</a:t>
            </a:r>
          </a:p>
        </p:txBody>
      </p:sp>
      <p:sp>
        <p:nvSpPr>
          <p:cNvPr id="3" name="Isosceles Triangle 2"/>
          <p:cNvSpPr/>
          <p:nvPr userDrawn="1"/>
        </p:nvSpPr>
        <p:spPr>
          <a:xfrm rot="5400000">
            <a:off x="4153514" y="3392086"/>
            <a:ext cx="793027" cy="42530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7354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lumn - Wh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V_Header Ribbon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492"/>
            <a:ext cx="689556" cy="227148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807921" y="1200150"/>
            <a:ext cx="8097139" cy="1549069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07922" y="243610"/>
            <a:ext cx="6744315" cy="857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br>
              <a:rPr lang="en-AU" dirty="0"/>
            </a:br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8" name="Picture 7" descr="SV_Logo_po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45" y="323493"/>
            <a:ext cx="975124" cy="334284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810183" y="2912254"/>
            <a:ext cx="3180567" cy="171317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solidFill>
              <a:schemeClr val="accent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975469" y="4023822"/>
            <a:ext cx="2880602" cy="526913"/>
          </a:xfr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Figure description over two lines</a:t>
            </a:r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975468" y="3095322"/>
            <a:ext cx="2880603" cy="866762"/>
          </a:xfr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400" b="1" baseline="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$2.3M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5015442" y="2912254"/>
            <a:ext cx="3180567" cy="171317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solidFill>
              <a:schemeClr val="accent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5180728" y="4023822"/>
            <a:ext cx="2880602" cy="526913"/>
          </a:xfr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Figure description over two lines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5180727" y="3095322"/>
            <a:ext cx="2880603" cy="866762"/>
          </a:xfr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400" b="1" baseline="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$5.4M</a:t>
            </a:r>
          </a:p>
        </p:txBody>
      </p:sp>
    </p:spTree>
    <p:extLst>
      <p:ext uri="{BB962C8B-B14F-4D97-AF65-F5344CB8AC3E}">
        <p14:creationId xmlns:p14="http://schemas.microsoft.com/office/powerpoint/2010/main" val="1422398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lumn - Wh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V_Header Ribbon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492"/>
            <a:ext cx="689556" cy="227148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807921" y="1200150"/>
            <a:ext cx="8097139" cy="1549069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07922" y="243610"/>
            <a:ext cx="6744315" cy="857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br>
              <a:rPr lang="en-AU" dirty="0"/>
            </a:br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8" name="Picture 7" descr="SV_Logo_po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45" y="323493"/>
            <a:ext cx="975124" cy="334284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810183" y="2912254"/>
            <a:ext cx="3180567" cy="171317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975469" y="4023822"/>
            <a:ext cx="2880602" cy="526913"/>
          </a:xfr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Figure description over two lines</a:t>
            </a:r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975468" y="3095322"/>
            <a:ext cx="2880603" cy="866762"/>
          </a:xfr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400" b="1" baseline="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2.3M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5015442" y="2912254"/>
            <a:ext cx="3180567" cy="1713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5180728" y="4023822"/>
            <a:ext cx="2880602" cy="526913"/>
          </a:xfr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Figure description over two lines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5180727" y="3095322"/>
            <a:ext cx="2880603" cy="866762"/>
          </a:xfr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400" b="1" baseline="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$5.4M</a:t>
            </a:r>
          </a:p>
        </p:txBody>
      </p:sp>
    </p:spTree>
    <p:extLst>
      <p:ext uri="{BB962C8B-B14F-4D97-AF65-F5344CB8AC3E}">
        <p14:creationId xmlns:p14="http://schemas.microsoft.com/office/powerpoint/2010/main" val="4077773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- 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V_Header Ribbon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492"/>
            <a:ext cx="689556" cy="227148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807922" y="1200151"/>
            <a:ext cx="2367078" cy="3394472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3359150" y="1200151"/>
            <a:ext cx="5541308" cy="3394472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AU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07922" y="243610"/>
            <a:ext cx="6744315" cy="857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br>
              <a:rPr lang="en-AU" dirty="0"/>
            </a:br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8" name="Picture 7" descr="SV_Logo_po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45" y="323493"/>
            <a:ext cx="975124" cy="3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58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ttles-container-daylight-802221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4" t="7666" r="17257"/>
          <a:stretch/>
        </p:blipFill>
        <p:spPr>
          <a:xfrm>
            <a:off x="4673601" y="0"/>
            <a:ext cx="4470399" cy="4749194"/>
          </a:xfrm>
          <a:prstGeom prst="rect">
            <a:avLst/>
          </a:prstGeom>
        </p:spPr>
      </p:pic>
      <p:pic>
        <p:nvPicPr>
          <p:cNvPr id="5" name="Picture 4" descr="SV_Ribbon_White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4" y="439023"/>
            <a:ext cx="5158639" cy="3161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3214" y="717573"/>
            <a:ext cx="4081280" cy="871274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90000"/>
              </a:lnSpc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 dirty="0"/>
              <a:t>Presentation headline short and succinct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1671638"/>
            <a:ext cx="4081463" cy="471487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Subhead if required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543214" y="2669504"/>
            <a:ext cx="2205038" cy="208430"/>
          </a:xfrm>
        </p:spPr>
        <p:txBody>
          <a:bodyPr lIns="0" tIns="0" rIns="0" bIns="0" anchor="t">
            <a:normAutofit/>
          </a:bodyPr>
          <a:lstStyle>
            <a:lvl1pPr marL="0" indent="0">
              <a:buFontTx/>
              <a:buNone/>
              <a:defRPr sz="11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z="1100" dirty="0"/>
              <a:t>Your name</a:t>
            </a:r>
          </a:p>
        </p:txBody>
      </p:sp>
      <p:pic>
        <p:nvPicPr>
          <p:cNvPr id="10" name="Picture 9" descr="SV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4" y="4405325"/>
            <a:ext cx="1463671" cy="501764"/>
          </a:xfrm>
          <a:prstGeom prst="rect">
            <a:avLst/>
          </a:prstGeom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46459" y="2860814"/>
            <a:ext cx="2205038" cy="208430"/>
          </a:xfrm>
        </p:spPr>
        <p:txBody>
          <a:bodyPr lIns="0" tIns="0" rIns="0" bIns="0" anchor="t">
            <a:normAutofit/>
          </a:bodyPr>
          <a:lstStyle>
            <a:lvl1pPr marL="0" indent="0">
              <a:buFontTx/>
              <a:buNone/>
              <a:defRPr sz="11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z="1100" dirty="0"/>
              <a:t>XX Month Year </a:t>
            </a:r>
          </a:p>
        </p:txBody>
      </p:sp>
    </p:spTree>
    <p:extLst>
      <p:ext uri="{BB962C8B-B14F-4D97-AF65-F5344CB8AC3E}">
        <p14:creationId xmlns:p14="http://schemas.microsoft.com/office/powerpoint/2010/main" val="3599070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full height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876800" y="0"/>
            <a:ext cx="4267200" cy="474503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SV_Header Ribbon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492"/>
            <a:ext cx="689556" cy="227148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807922" y="1200151"/>
            <a:ext cx="3808528" cy="3394472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7923" y="243610"/>
            <a:ext cx="3808528" cy="857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to edit Master title style </a:t>
            </a:r>
            <a:r>
              <a:rPr lang="en-AU" dirty="0" err="1"/>
              <a:t>lorem</a:t>
            </a:r>
            <a:r>
              <a:rPr lang="en-AU" dirty="0"/>
              <a:t> </a:t>
            </a:r>
            <a:r>
              <a:rPr lang="en-AU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39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Strip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850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807921" y="1200151"/>
            <a:ext cx="7699491" cy="3394472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pic>
        <p:nvPicPr>
          <p:cNvPr id="7" name="Picture 6" descr="SV_Header Ribbon_white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548"/>
            <a:ext cx="689556" cy="22309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81982" y="191730"/>
            <a:ext cx="6744315" cy="55649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8" name="Picture 7" descr="SV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45" y="323492"/>
            <a:ext cx="975123" cy="3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71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Column - Strip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850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SV_Header Ribbon_white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548"/>
            <a:ext cx="689556" cy="22309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81982" y="191730"/>
            <a:ext cx="6744315" cy="55649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SV2020: Our five year strategy</a:t>
            </a:r>
            <a:endParaRPr lang="en-US" dirty="0"/>
          </a:p>
        </p:txBody>
      </p:sp>
      <p:pic>
        <p:nvPicPr>
          <p:cNvPr id="8" name="Picture 7" descr="SV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45" y="323492"/>
            <a:ext cx="975123" cy="33428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1935127"/>
            <a:ext cx="6195237" cy="216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Arrow: Right 3"/>
          <p:cNvSpPr/>
          <p:nvPr userDrawn="1"/>
        </p:nvSpPr>
        <p:spPr>
          <a:xfrm>
            <a:off x="0" y="1984747"/>
            <a:ext cx="2275367" cy="2031416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Arrow: Right 9"/>
          <p:cNvSpPr/>
          <p:nvPr userDrawn="1"/>
        </p:nvSpPr>
        <p:spPr>
          <a:xfrm>
            <a:off x="6195238" y="1970568"/>
            <a:ext cx="2488018" cy="210938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3261" y="1484967"/>
            <a:ext cx="893288" cy="388948"/>
          </a:xfrm>
          <a:noFill/>
        </p:spPr>
        <p:txBody>
          <a:bodyPr>
            <a:normAutofit/>
          </a:bodyPr>
          <a:lstStyle>
            <a:lvl1pPr>
              <a:defRPr sz="2000" b="1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Vision 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452422" y="1495553"/>
            <a:ext cx="1141381" cy="399990"/>
          </a:xfrm>
          <a:noFill/>
        </p:spPr>
        <p:txBody>
          <a:bodyPr>
            <a:normAutofit/>
          </a:bodyPr>
          <a:lstStyle>
            <a:lvl1pPr>
              <a:defRPr sz="2000" b="1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Purpose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6237536" y="1495553"/>
            <a:ext cx="893288" cy="388948"/>
          </a:xfrm>
          <a:noFill/>
        </p:spPr>
        <p:txBody>
          <a:bodyPr>
            <a:normAutofit/>
          </a:bodyPr>
          <a:lstStyle>
            <a:lvl1pPr>
              <a:defRPr sz="2000" b="1" baseline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Focus  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113260" y="2594440"/>
            <a:ext cx="1644655" cy="878091"/>
          </a:xfrm>
          <a:noFill/>
        </p:spPr>
        <p:txBody>
          <a:bodyPr>
            <a:normAutofit/>
          </a:bodyPr>
          <a:lstStyle>
            <a:lvl1pPr>
              <a:defRPr sz="1800" b="1" baseline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Sustainable </a:t>
            </a:r>
            <a:br>
              <a:rPr lang="en-AU" dirty="0"/>
            </a:br>
            <a:r>
              <a:rPr lang="en-AU" dirty="0"/>
              <a:t>&amp; thriving Victoria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388627" y="2530066"/>
            <a:ext cx="3508899" cy="1396892"/>
          </a:xfrm>
          <a:noFill/>
        </p:spPr>
        <p:txBody>
          <a:bodyPr>
            <a:noAutofit/>
          </a:bodyPr>
          <a:lstStyle>
            <a:lvl1pPr>
              <a:defRPr lang="en-AU" sz="1800" b="1" i="0" u="none" strike="noStrike" baseline="0" smtClean="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To mobilise Victorians to create a better environment now and for our future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6230448" y="2515890"/>
            <a:ext cx="2374759" cy="1077915"/>
          </a:xfrm>
          <a:noFill/>
        </p:spPr>
        <p:txBody>
          <a:bodyPr>
            <a:noAutofit/>
          </a:bodyPr>
          <a:lstStyle>
            <a:lvl1pPr marL="342900" indent="-342900">
              <a:buAutoNum type="arabicPeriod"/>
              <a:defRPr sz="1600" b="1" baseline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Act on climate change</a:t>
            </a:r>
          </a:p>
          <a:p>
            <a:pPr lvl="0"/>
            <a:r>
              <a:rPr lang="en-AU" dirty="0"/>
              <a:t>Use resources wisely</a:t>
            </a:r>
          </a:p>
        </p:txBody>
      </p:sp>
    </p:spTree>
    <p:extLst>
      <p:ext uri="{BB962C8B-B14F-4D97-AF65-F5344CB8AC3E}">
        <p14:creationId xmlns:p14="http://schemas.microsoft.com/office/powerpoint/2010/main" val="1171531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Strip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850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V_Header Ribbon_white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548"/>
            <a:ext cx="689556" cy="22309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07922" y="1200151"/>
            <a:ext cx="3901536" cy="3394472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998922" y="1200151"/>
            <a:ext cx="3901536" cy="3394472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81982" y="198215"/>
            <a:ext cx="6744315" cy="55649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12" name="Picture 11" descr="SV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45" y="323492"/>
            <a:ext cx="975123" cy="3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96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ngle Column - Strip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850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53350" y="1177569"/>
            <a:ext cx="2615915" cy="3562118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pic>
        <p:nvPicPr>
          <p:cNvPr id="7" name="Picture 6" descr="SV_Header Ribbon_white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548"/>
            <a:ext cx="689556" cy="22309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81982" y="191730"/>
            <a:ext cx="6744315" cy="55649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8" name="Picture 7" descr="SV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45" y="323492"/>
            <a:ext cx="975123" cy="334284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sz="half" idx="10"/>
          </p:nvPr>
        </p:nvSpPr>
        <p:spPr>
          <a:xfrm>
            <a:off x="5989980" y="1178091"/>
            <a:ext cx="2615915" cy="3562118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1"/>
          </p:nvPr>
        </p:nvSpPr>
        <p:spPr>
          <a:xfrm>
            <a:off x="3221665" y="1177569"/>
            <a:ext cx="2615915" cy="3562118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16276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Column - Strip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850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53350" y="1177569"/>
            <a:ext cx="2615915" cy="1569625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pic>
        <p:nvPicPr>
          <p:cNvPr id="7" name="Picture 6" descr="SV_Header Ribbon_white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548"/>
            <a:ext cx="689556" cy="22309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81982" y="191730"/>
            <a:ext cx="6744315" cy="55649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8" name="Picture 7" descr="SV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45" y="323492"/>
            <a:ext cx="975123" cy="33428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453349" y="2929251"/>
            <a:ext cx="2615915" cy="1569625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1"/>
          </p:nvPr>
        </p:nvSpPr>
        <p:spPr>
          <a:xfrm>
            <a:off x="3264042" y="1177569"/>
            <a:ext cx="2615915" cy="1569625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2"/>
          </p:nvPr>
        </p:nvSpPr>
        <p:spPr>
          <a:xfrm>
            <a:off x="6074734" y="1174392"/>
            <a:ext cx="2615915" cy="1569625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3"/>
          </p:nvPr>
        </p:nvSpPr>
        <p:spPr>
          <a:xfrm>
            <a:off x="3264041" y="2929251"/>
            <a:ext cx="2615915" cy="1569625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4"/>
          </p:nvPr>
        </p:nvSpPr>
        <p:spPr>
          <a:xfrm>
            <a:off x="6074734" y="2926606"/>
            <a:ext cx="2615915" cy="1569625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22203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Column - Strip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850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339941" y="964494"/>
            <a:ext cx="2034669" cy="1199839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pic>
        <p:nvPicPr>
          <p:cNvPr id="7" name="Picture 6" descr="SV_Header Ribbon_white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548"/>
            <a:ext cx="689556" cy="22309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81982" y="191730"/>
            <a:ext cx="6744315" cy="55649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8" name="Picture 7" descr="SV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45" y="323492"/>
            <a:ext cx="975123" cy="334284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sz="half" idx="10"/>
          </p:nvPr>
        </p:nvSpPr>
        <p:spPr>
          <a:xfrm>
            <a:off x="339936" y="2281392"/>
            <a:ext cx="2034669" cy="1199839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1"/>
          </p:nvPr>
        </p:nvSpPr>
        <p:spPr>
          <a:xfrm>
            <a:off x="339937" y="3600668"/>
            <a:ext cx="2034669" cy="1199839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2"/>
          </p:nvPr>
        </p:nvSpPr>
        <p:spPr>
          <a:xfrm>
            <a:off x="2527009" y="2283701"/>
            <a:ext cx="2034669" cy="1199839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3"/>
          </p:nvPr>
        </p:nvSpPr>
        <p:spPr>
          <a:xfrm>
            <a:off x="2527007" y="964494"/>
            <a:ext cx="2034669" cy="1199839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4"/>
          </p:nvPr>
        </p:nvSpPr>
        <p:spPr>
          <a:xfrm>
            <a:off x="2527008" y="3612360"/>
            <a:ext cx="2034669" cy="1199839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5"/>
          </p:nvPr>
        </p:nvSpPr>
        <p:spPr>
          <a:xfrm>
            <a:off x="4714079" y="964493"/>
            <a:ext cx="2034669" cy="1199839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half" idx="16"/>
          </p:nvPr>
        </p:nvSpPr>
        <p:spPr>
          <a:xfrm>
            <a:off x="6901145" y="964492"/>
            <a:ext cx="2034669" cy="1199839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half" idx="17"/>
          </p:nvPr>
        </p:nvSpPr>
        <p:spPr>
          <a:xfrm>
            <a:off x="4714078" y="2311889"/>
            <a:ext cx="2034669" cy="1199839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sz="half" idx="18"/>
          </p:nvPr>
        </p:nvSpPr>
        <p:spPr>
          <a:xfrm>
            <a:off x="6901147" y="2323082"/>
            <a:ext cx="2034669" cy="1199839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sz="half" idx="19"/>
          </p:nvPr>
        </p:nvSpPr>
        <p:spPr>
          <a:xfrm>
            <a:off x="4714079" y="3629766"/>
            <a:ext cx="2034669" cy="1199839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20"/>
          </p:nvPr>
        </p:nvSpPr>
        <p:spPr>
          <a:xfrm>
            <a:off x="6901148" y="3627452"/>
            <a:ext cx="2034669" cy="1199839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26782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image - Strip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850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SV_Header Ribbon_white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548"/>
            <a:ext cx="689556" cy="223092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850900"/>
            <a:ext cx="9144000" cy="3894138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7922" y="198215"/>
            <a:ext cx="6744315" cy="55649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8" name="Picture 7" descr="SV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45" y="323492"/>
            <a:ext cx="975123" cy="3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18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ro image - Strip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850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ate Placeholder 9"/>
          <p:cNvSpPr txBox="1">
            <a:spLocks/>
          </p:cNvSpPr>
          <p:nvPr userDrawn="1"/>
        </p:nvSpPr>
        <p:spPr>
          <a:xfrm>
            <a:off x="807922" y="4842367"/>
            <a:ext cx="2133600" cy="145606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© 2018 Sustainability Victoria</a:t>
            </a:r>
          </a:p>
        </p:txBody>
      </p:sp>
      <p:pic>
        <p:nvPicPr>
          <p:cNvPr id="7" name="Picture 6" descr="SV_Header Ribbon_white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548"/>
            <a:ext cx="689556" cy="223092"/>
          </a:xfrm>
          <a:prstGeom prst="rect">
            <a:avLst/>
          </a:prstGeom>
        </p:spPr>
      </p:pic>
      <p:pic>
        <p:nvPicPr>
          <p:cNvPr id="8" name="Picture 7" descr="SV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45" y="323492"/>
            <a:ext cx="975123" cy="3342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30687"/>
            <a:ext cx="9144000" cy="517418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772909" y="1605482"/>
            <a:ext cx="3738137" cy="1189597"/>
          </a:xfrm>
          <a:noFill/>
        </p:spPr>
        <p:txBody>
          <a:bodyPr>
            <a:noAutofit/>
          </a:bodyPr>
          <a:lstStyle>
            <a:lvl1pPr>
              <a:defRPr sz="5400" baseline="0">
                <a:solidFill>
                  <a:schemeClr val="bg2"/>
                </a:solidFill>
              </a:defRPr>
            </a:lvl1pPr>
          </a:lstStyle>
          <a:p>
            <a:r>
              <a:rPr lang="en-AU" dirty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923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ro image - Strip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850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SV_Header Ribbon_white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548"/>
            <a:ext cx="689556" cy="223092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42870" y="1092420"/>
            <a:ext cx="2615915" cy="15696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7922" y="198215"/>
            <a:ext cx="6744315" cy="55649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8" name="Picture 7" descr="SV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45" y="323492"/>
            <a:ext cx="975123" cy="334284"/>
          </a:xfrm>
          <a:prstGeom prst="rect">
            <a:avLst/>
          </a:prstGeom>
        </p:spPr>
      </p:pic>
      <p:sp>
        <p:nvSpPr>
          <p:cNvPr id="1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64042" y="1092420"/>
            <a:ext cx="2615915" cy="15696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5214" y="1092420"/>
            <a:ext cx="2615915" cy="15696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42869" y="2903565"/>
            <a:ext cx="2615915" cy="15696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264041" y="2903565"/>
            <a:ext cx="2615915" cy="15696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85213" y="2903565"/>
            <a:ext cx="2615915" cy="15696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63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ildings copy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1" r="25074"/>
          <a:stretch/>
        </p:blipFill>
        <p:spPr>
          <a:xfrm>
            <a:off x="4673601" y="0"/>
            <a:ext cx="4470399" cy="4749194"/>
          </a:xfrm>
          <a:prstGeom prst="rect">
            <a:avLst/>
          </a:prstGeom>
        </p:spPr>
      </p:pic>
      <p:pic>
        <p:nvPicPr>
          <p:cNvPr id="5" name="Picture 4" descr="SV_Ribbon_White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4" y="439023"/>
            <a:ext cx="5158639" cy="3161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3214" y="717573"/>
            <a:ext cx="4081280" cy="871274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90000"/>
              </a:lnSpc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 dirty="0"/>
              <a:t>Presentation headline short and succinct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1671638"/>
            <a:ext cx="4081463" cy="471487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Subhead if required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542925" y="2664199"/>
            <a:ext cx="2205038" cy="208430"/>
          </a:xfrm>
        </p:spPr>
        <p:txBody>
          <a:bodyPr lIns="0" tIns="0" rIns="0" bIns="0" anchor="t">
            <a:normAutofit/>
          </a:bodyPr>
          <a:lstStyle>
            <a:lvl1pPr marL="0" indent="0">
              <a:buFontTx/>
              <a:buNone/>
              <a:defRPr sz="11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z="1100" dirty="0"/>
              <a:t>Your name</a:t>
            </a:r>
          </a:p>
        </p:txBody>
      </p:sp>
      <p:pic>
        <p:nvPicPr>
          <p:cNvPr id="10" name="Picture 9" descr="SV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4" y="4405325"/>
            <a:ext cx="1463671" cy="501764"/>
          </a:xfrm>
          <a:prstGeom prst="rect">
            <a:avLst/>
          </a:prstGeom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42925" y="2873070"/>
            <a:ext cx="2205038" cy="208430"/>
          </a:xfrm>
        </p:spPr>
        <p:txBody>
          <a:bodyPr lIns="0" tIns="0" rIns="0" bIns="0" anchor="t">
            <a:normAutofit/>
          </a:bodyPr>
          <a:lstStyle>
            <a:lvl1pPr marL="0" indent="0">
              <a:buFontTx/>
              <a:buNone/>
              <a:defRPr sz="11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z="1100" dirty="0"/>
              <a:t>XX Month Year </a:t>
            </a:r>
          </a:p>
        </p:txBody>
      </p:sp>
    </p:spTree>
    <p:extLst>
      <p:ext uri="{BB962C8B-B14F-4D97-AF65-F5344CB8AC3E}">
        <p14:creationId xmlns:p14="http://schemas.microsoft.com/office/powerpoint/2010/main" val="1266982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ro image - Strip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850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SV_Header Ribbon_white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548"/>
            <a:ext cx="689556" cy="22309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7922" y="198215"/>
            <a:ext cx="6744315" cy="55649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8" name="Picture 7" descr="SV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45" y="323492"/>
            <a:ext cx="975123" cy="334284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sz="half" idx="10"/>
          </p:nvPr>
        </p:nvSpPr>
        <p:spPr>
          <a:xfrm>
            <a:off x="339936" y="2281392"/>
            <a:ext cx="2034669" cy="1199839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AU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1"/>
          </p:nvPr>
        </p:nvSpPr>
        <p:spPr>
          <a:xfrm>
            <a:off x="339937" y="3600668"/>
            <a:ext cx="2034669" cy="1199839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AU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2"/>
          </p:nvPr>
        </p:nvSpPr>
        <p:spPr>
          <a:xfrm>
            <a:off x="2527009" y="2283701"/>
            <a:ext cx="2034669" cy="1199839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AU" dirty="0"/>
          </a:p>
        </p:txBody>
      </p:sp>
      <p:sp>
        <p:nvSpPr>
          <p:cNvPr id="22" name="Content Placeholder 2"/>
          <p:cNvSpPr>
            <a:spLocks noGrp="1"/>
          </p:cNvSpPr>
          <p:nvPr>
            <p:ph sz="half" idx="14"/>
          </p:nvPr>
        </p:nvSpPr>
        <p:spPr>
          <a:xfrm>
            <a:off x="2527008" y="3612360"/>
            <a:ext cx="2034669" cy="1199839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AU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4714078" y="2311889"/>
            <a:ext cx="2034669" cy="1199839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AU" dirty="0"/>
          </a:p>
        </p:txBody>
      </p:sp>
      <p:sp>
        <p:nvSpPr>
          <p:cNvPr id="24" name="Content Placeholder 2"/>
          <p:cNvSpPr>
            <a:spLocks noGrp="1"/>
          </p:cNvSpPr>
          <p:nvPr>
            <p:ph sz="half" idx="19"/>
          </p:nvPr>
        </p:nvSpPr>
        <p:spPr>
          <a:xfrm>
            <a:off x="4714079" y="3629766"/>
            <a:ext cx="2034669" cy="1199839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AU" dirty="0"/>
          </a:p>
        </p:txBody>
      </p:sp>
      <p:sp>
        <p:nvSpPr>
          <p:cNvPr id="25" name="Content Placeholder 2"/>
          <p:cNvSpPr>
            <a:spLocks noGrp="1"/>
          </p:cNvSpPr>
          <p:nvPr>
            <p:ph sz="half" idx="20"/>
          </p:nvPr>
        </p:nvSpPr>
        <p:spPr>
          <a:xfrm>
            <a:off x="6901148" y="3627452"/>
            <a:ext cx="2034669" cy="1199839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AU" dirty="0"/>
          </a:p>
        </p:txBody>
      </p:sp>
      <p:sp>
        <p:nvSpPr>
          <p:cNvPr id="26" name="Content Placeholder 2"/>
          <p:cNvSpPr>
            <a:spLocks noGrp="1"/>
          </p:cNvSpPr>
          <p:nvPr>
            <p:ph sz="half" idx="21"/>
          </p:nvPr>
        </p:nvSpPr>
        <p:spPr>
          <a:xfrm>
            <a:off x="355204" y="964494"/>
            <a:ext cx="2034669" cy="1199839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 marL="586800" indent="0">
              <a:buNone/>
              <a:defRPr sz="20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2"/>
            <a:endParaRPr lang="en-AU" dirty="0"/>
          </a:p>
        </p:txBody>
      </p:sp>
      <p:sp>
        <p:nvSpPr>
          <p:cNvPr id="27" name="Content Placeholder 2"/>
          <p:cNvSpPr>
            <a:spLocks noGrp="1"/>
          </p:cNvSpPr>
          <p:nvPr>
            <p:ph sz="half" idx="22"/>
          </p:nvPr>
        </p:nvSpPr>
        <p:spPr>
          <a:xfrm>
            <a:off x="2542273" y="981475"/>
            <a:ext cx="2034669" cy="1199839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 marL="586800" indent="0">
              <a:buNone/>
              <a:defRPr sz="20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2"/>
            <a:endParaRPr lang="en-AU" dirty="0"/>
          </a:p>
        </p:txBody>
      </p:sp>
      <p:sp>
        <p:nvSpPr>
          <p:cNvPr id="28" name="Content Placeholder 2"/>
          <p:cNvSpPr>
            <a:spLocks noGrp="1"/>
          </p:cNvSpPr>
          <p:nvPr>
            <p:ph sz="half" idx="23"/>
          </p:nvPr>
        </p:nvSpPr>
        <p:spPr>
          <a:xfrm>
            <a:off x="4729342" y="981475"/>
            <a:ext cx="2034669" cy="1199839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AU" dirty="0"/>
          </a:p>
        </p:txBody>
      </p:sp>
      <p:sp>
        <p:nvSpPr>
          <p:cNvPr id="29" name="Content Placeholder 2"/>
          <p:cNvSpPr>
            <a:spLocks noGrp="1"/>
          </p:cNvSpPr>
          <p:nvPr>
            <p:ph sz="half" idx="24"/>
          </p:nvPr>
        </p:nvSpPr>
        <p:spPr>
          <a:xfrm>
            <a:off x="6916411" y="981474"/>
            <a:ext cx="2034669" cy="1199839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AU" dirty="0"/>
          </a:p>
        </p:txBody>
      </p:sp>
      <p:sp>
        <p:nvSpPr>
          <p:cNvPr id="30" name="Content Placeholder 2"/>
          <p:cNvSpPr>
            <a:spLocks noGrp="1"/>
          </p:cNvSpPr>
          <p:nvPr>
            <p:ph sz="half" idx="25"/>
          </p:nvPr>
        </p:nvSpPr>
        <p:spPr>
          <a:xfrm>
            <a:off x="6916410" y="2323082"/>
            <a:ext cx="2034669" cy="1199839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2606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-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ll quote ribbon_white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2" y="1073150"/>
            <a:ext cx="3449159" cy="262296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8350" y="0"/>
            <a:ext cx="4565650" cy="474503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7088" y="1282700"/>
            <a:ext cx="3205162" cy="1809750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Insert pull quote or fact here</a:t>
            </a:r>
            <a:r>
              <a:rPr lang="mr-IN" dirty="0"/>
              <a:t>…</a:t>
            </a:r>
            <a:r>
              <a:rPr lang="en-AU" dirty="0"/>
              <a:t>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57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- 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8350" y="0"/>
            <a:ext cx="4565650" cy="474503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Picture 3" descr="Pull quote ribbon_green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2" y="1073150"/>
            <a:ext cx="3449159" cy="260985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7088" y="1282700"/>
            <a:ext cx="3205162" cy="1809750"/>
          </a:xfrm>
          <a:noFill/>
        </p:spPr>
        <p:txBody>
          <a:bodyPr>
            <a:normAutofit/>
          </a:bodyPr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dirty="0"/>
              <a:t>Insert pull quote or fact here</a:t>
            </a:r>
            <a:r>
              <a:rPr lang="mr-IN" dirty="0"/>
              <a:t>…</a:t>
            </a:r>
            <a:r>
              <a:rPr lang="en-AU" dirty="0"/>
              <a:t>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55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cial log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5" y="4555988"/>
            <a:ext cx="4511386" cy="287078"/>
          </a:xfrm>
          <a:prstGeom prst="rect">
            <a:avLst/>
          </a:prstGeom>
        </p:spPr>
      </p:pic>
      <p:pic>
        <p:nvPicPr>
          <p:cNvPr id="2" name="Picture 1" descr="SV_Logo Locku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1" y="4488166"/>
            <a:ext cx="2026207" cy="397235"/>
          </a:xfrm>
          <a:prstGeom prst="rect">
            <a:avLst/>
          </a:prstGeom>
        </p:spPr>
      </p:pic>
      <p:pic>
        <p:nvPicPr>
          <p:cNvPr id="7" name="Picture 6" descr="SV_Ribbon_White.e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367" y="1783198"/>
            <a:ext cx="3695141" cy="2264577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5258525" y="1677265"/>
            <a:ext cx="3098531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AU" sz="2600" b="1" dirty="0">
              <a:solidFill>
                <a:schemeClr val="tx2"/>
              </a:solidFill>
            </a:endParaRPr>
          </a:p>
          <a:p>
            <a:r>
              <a:rPr lang="en-AU" sz="2600" b="0" dirty="0">
                <a:solidFill>
                  <a:schemeClr val="tx2"/>
                </a:solidFill>
              </a:rPr>
              <a:t>It’s up to all of us </a:t>
            </a:r>
            <a:br>
              <a:rPr lang="en-AU" sz="2600" b="0" dirty="0">
                <a:solidFill>
                  <a:schemeClr val="tx2"/>
                </a:solidFill>
              </a:rPr>
            </a:br>
            <a:r>
              <a:rPr lang="en-AU" sz="2600" b="0" dirty="0">
                <a:solidFill>
                  <a:schemeClr val="tx2"/>
                </a:solidFill>
              </a:rPr>
              <a:t>to help shape the </a:t>
            </a:r>
            <a:br>
              <a:rPr lang="en-AU" sz="2600" b="0" dirty="0">
                <a:solidFill>
                  <a:schemeClr val="tx2"/>
                </a:solidFill>
              </a:rPr>
            </a:br>
            <a:r>
              <a:rPr lang="en-AU" sz="2600" b="1" dirty="0">
                <a:solidFill>
                  <a:schemeClr val="tx2"/>
                </a:solidFill>
              </a:rPr>
              <a:t>State of the Future</a:t>
            </a:r>
            <a:endParaRPr lang="en-US" sz="26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50535" y="1130485"/>
            <a:ext cx="327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chemeClr val="accent2"/>
                </a:solidFill>
              </a:rPr>
              <a:t>Thank</a:t>
            </a:r>
            <a:r>
              <a:rPr lang="en-AU" sz="3600" b="1" baseline="0" dirty="0">
                <a:solidFill>
                  <a:schemeClr val="accent2"/>
                </a:solidFill>
              </a:rPr>
              <a:t> you</a:t>
            </a:r>
            <a:endParaRPr lang="en-AU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59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ock-104249970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26"/>
          <a:stretch/>
        </p:blipFill>
        <p:spPr>
          <a:xfrm flipH="1">
            <a:off x="4673601" y="0"/>
            <a:ext cx="4470400" cy="4749194"/>
          </a:xfrm>
          <a:prstGeom prst="rect">
            <a:avLst/>
          </a:prstGeom>
        </p:spPr>
      </p:pic>
      <p:pic>
        <p:nvPicPr>
          <p:cNvPr id="5" name="Picture 4" descr="SV_Ribbon_White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4" y="439023"/>
            <a:ext cx="5158639" cy="3161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3214" y="717573"/>
            <a:ext cx="4081280" cy="871274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90000"/>
              </a:lnSpc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 dirty="0"/>
              <a:t>Presentation headline short and succinct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1671638"/>
            <a:ext cx="4081463" cy="471487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Subhead if required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543214" y="2664147"/>
            <a:ext cx="2205038" cy="208430"/>
          </a:xfrm>
        </p:spPr>
        <p:txBody>
          <a:bodyPr lIns="0" tIns="0" rIns="0" bIns="0" anchor="t">
            <a:normAutofit/>
          </a:bodyPr>
          <a:lstStyle>
            <a:lvl1pPr marL="0" indent="0">
              <a:buFontTx/>
              <a:buNone/>
              <a:defRPr sz="11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z="1100" dirty="0"/>
              <a:t>Your name</a:t>
            </a:r>
          </a:p>
        </p:txBody>
      </p:sp>
      <p:pic>
        <p:nvPicPr>
          <p:cNvPr id="10" name="Picture 9" descr="SV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4" y="4405325"/>
            <a:ext cx="1463671" cy="501764"/>
          </a:xfrm>
          <a:prstGeom prst="rect">
            <a:avLst/>
          </a:prstGeom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42925" y="2902453"/>
            <a:ext cx="2205038" cy="208430"/>
          </a:xfrm>
        </p:spPr>
        <p:txBody>
          <a:bodyPr lIns="0" tIns="0" rIns="0" bIns="0" anchor="t">
            <a:normAutofit/>
          </a:bodyPr>
          <a:lstStyle>
            <a:lvl1pPr marL="0" indent="0">
              <a:buFontTx/>
              <a:buNone/>
              <a:defRPr sz="11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z="1100" dirty="0"/>
              <a:t>XX Month Year</a:t>
            </a:r>
          </a:p>
        </p:txBody>
      </p:sp>
    </p:spTree>
    <p:extLst>
      <p:ext uri="{BB962C8B-B14F-4D97-AF65-F5344CB8AC3E}">
        <p14:creationId xmlns:p14="http://schemas.microsoft.com/office/powerpoint/2010/main" val="1353464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tock-490279442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42"/>
          <a:stretch/>
        </p:blipFill>
        <p:spPr>
          <a:xfrm>
            <a:off x="4673601" y="-4692"/>
            <a:ext cx="4470399" cy="4753886"/>
          </a:xfrm>
          <a:prstGeom prst="rect">
            <a:avLst/>
          </a:prstGeom>
        </p:spPr>
      </p:pic>
      <p:pic>
        <p:nvPicPr>
          <p:cNvPr id="5" name="Picture 4" descr="SV_Ribbon_White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4" y="439023"/>
            <a:ext cx="5158639" cy="3161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3214" y="717573"/>
            <a:ext cx="4081280" cy="871274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90000"/>
              </a:lnSpc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 dirty="0"/>
              <a:t>Presentation headline short and succinct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1671638"/>
            <a:ext cx="4081463" cy="471487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Subhead if required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559487" y="2670543"/>
            <a:ext cx="2205038" cy="208430"/>
          </a:xfrm>
        </p:spPr>
        <p:txBody>
          <a:bodyPr lIns="0" tIns="0" rIns="0" bIns="0" anchor="t">
            <a:normAutofit/>
          </a:bodyPr>
          <a:lstStyle>
            <a:lvl1pPr marL="0" indent="0">
              <a:buFontTx/>
              <a:buNone/>
              <a:defRPr sz="11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z="1100" dirty="0"/>
              <a:t>Your name</a:t>
            </a:r>
          </a:p>
        </p:txBody>
      </p:sp>
      <p:pic>
        <p:nvPicPr>
          <p:cNvPr id="10" name="Picture 9" descr="SV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4" y="4405325"/>
            <a:ext cx="1463671" cy="501764"/>
          </a:xfrm>
          <a:prstGeom prst="rect">
            <a:avLst/>
          </a:prstGeom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66115" y="2875951"/>
            <a:ext cx="2205038" cy="208430"/>
          </a:xfrm>
        </p:spPr>
        <p:txBody>
          <a:bodyPr lIns="0" tIns="0" rIns="0" bIns="0" anchor="t">
            <a:normAutofit/>
          </a:bodyPr>
          <a:lstStyle>
            <a:lvl1pPr marL="0" indent="0">
              <a:buFontTx/>
              <a:buNone/>
              <a:defRPr sz="11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z="1100" dirty="0"/>
              <a:t>XX Month Year </a:t>
            </a:r>
          </a:p>
        </p:txBody>
      </p:sp>
    </p:spTree>
    <p:extLst>
      <p:ext uri="{BB962C8B-B14F-4D97-AF65-F5344CB8AC3E}">
        <p14:creationId xmlns:p14="http://schemas.microsoft.com/office/powerpoint/2010/main" val="170117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SS-MWPS - PRINT - 067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9" r="12183"/>
          <a:stretch/>
        </p:blipFill>
        <p:spPr>
          <a:xfrm>
            <a:off x="4673601" y="-4692"/>
            <a:ext cx="4470400" cy="4753886"/>
          </a:xfrm>
          <a:prstGeom prst="rect">
            <a:avLst/>
          </a:prstGeom>
        </p:spPr>
      </p:pic>
      <p:pic>
        <p:nvPicPr>
          <p:cNvPr id="5" name="Picture 4" descr="SV_Ribbon_White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4" y="439023"/>
            <a:ext cx="5158639" cy="3161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3214" y="717573"/>
            <a:ext cx="4081280" cy="871274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90000"/>
              </a:lnSpc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 dirty="0"/>
              <a:t>Presentation headline short and succinct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1671638"/>
            <a:ext cx="4081463" cy="471487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Subhead if required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557516" y="2677169"/>
            <a:ext cx="2205038" cy="208430"/>
          </a:xfrm>
        </p:spPr>
        <p:txBody>
          <a:bodyPr lIns="0" tIns="0" rIns="0" bIns="0" anchor="t">
            <a:normAutofit/>
          </a:bodyPr>
          <a:lstStyle>
            <a:lvl1pPr marL="0" indent="0">
              <a:buFontTx/>
              <a:buNone/>
              <a:defRPr sz="11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z="1100" dirty="0"/>
              <a:t>Your name</a:t>
            </a:r>
          </a:p>
        </p:txBody>
      </p:sp>
      <p:pic>
        <p:nvPicPr>
          <p:cNvPr id="10" name="Picture 9" descr="SV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4" y="4405325"/>
            <a:ext cx="1463671" cy="501764"/>
          </a:xfrm>
          <a:prstGeom prst="rect">
            <a:avLst/>
          </a:prstGeom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67246" y="2887934"/>
            <a:ext cx="2205038" cy="208430"/>
          </a:xfrm>
        </p:spPr>
        <p:txBody>
          <a:bodyPr lIns="0" tIns="0" rIns="0" bIns="0" anchor="t">
            <a:normAutofit/>
          </a:bodyPr>
          <a:lstStyle>
            <a:lvl1pPr marL="0" indent="0">
              <a:buFontTx/>
              <a:buNone/>
              <a:defRPr sz="11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z="1100" dirty="0"/>
              <a:t>XX Month Year </a:t>
            </a:r>
          </a:p>
        </p:txBody>
      </p:sp>
    </p:spTree>
    <p:extLst>
      <p:ext uri="{BB962C8B-B14F-4D97-AF65-F5344CB8AC3E}">
        <p14:creationId xmlns:p14="http://schemas.microsoft.com/office/powerpoint/2010/main" val="348805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–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673600" y="0"/>
            <a:ext cx="4470400" cy="47450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SV_Ribbon_White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4" y="439023"/>
            <a:ext cx="5158639" cy="3161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3214" y="717573"/>
            <a:ext cx="4081280" cy="871274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90000"/>
              </a:lnSpc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 dirty="0"/>
              <a:t>Presentation headline short and succinct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1671638"/>
            <a:ext cx="4081463" cy="471487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Subhead if required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557517" y="2677169"/>
            <a:ext cx="2205038" cy="208430"/>
          </a:xfrm>
        </p:spPr>
        <p:txBody>
          <a:bodyPr lIns="0" tIns="0" rIns="0" bIns="0" anchor="t">
            <a:normAutofit/>
          </a:bodyPr>
          <a:lstStyle>
            <a:lvl1pPr marL="0" indent="0">
              <a:buFontTx/>
              <a:buNone/>
              <a:defRPr sz="11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z="1100" dirty="0"/>
              <a:t>Your name</a:t>
            </a:r>
          </a:p>
        </p:txBody>
      </p:sp>
      <p:pic>
        <p:nvPicPr>
          <p:cNvPr id="10" name="Picture 9" descr="SV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4" y="4405325"/>
            <a:ext cx="1463671" cy="501764"/>
          </a:xfrm>
          <a:prstGeom prst="rect">
            <a:avLst/>
          </a:prstGeom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67247" y="2881449"/>
            <a:ext cx="2205038" cy="208430"/>
          </a:xfrm>
        </p:spPr>
        <p:txBody>
          <a:bodyPr lIns="0" tIns="0" rIns="0" bIns="0" anchor="t">
            <a:normAutofit/>
          </a:bodyPr>
          <a:lstStyle>
            <a:lvl1pPr marL="0" indent="0">
              <a:buFontTx/>
              <a:buNone/>
              <a:defRPr sz="11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z="1100" dirty="0"/>
              <a:t>XX Month Year </a:t>
            </a:r>
          </a:p>
        </p:txBody>
      </p:sp>
    </p:spTree>
    <p:extLst>
      <p:ext uri="{BB962C8B-B14F-4D97-AF65-F5344CB8AC3E}">
        <p14:creationId xmlns:p14="http://schemas.microsoft.com/office/powerpoint/2010/main" val="123021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vider_ribbon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439023"/>
            <a:ext cx="4987925" cy="38715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3214" y="717573"/>
            <a:ext cx="3908250" cy="871274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90000"/>
              </a:lnSpc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 dirty="0"/>
              <a:t>Divider page title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1671638"/>
            <a:ext cx="3908425" cy="1554162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Subhead or intro copy placed here </a:t>
            </a:r>
            <a:br>
              <a:rPr lang="en-US" dirty="0"/>
            </a:br>
            <a:r>
              <a:rPr lang="en-US" dirty="0"/>
              <a:t>if required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73600" y="0"/>
            <a:ext cx="4470400" cy="47450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9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V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45" y="323492"/>
            <a:ext cx="975123" cy="334284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497" y="178760"/>
            <a:ext cx="6744315" cy="8572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12" name="Picture 11" descr="SV_Header Ribbon_white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548"/>
            <a:ext cx="689556" cy="22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6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7922" y="243610"/>
            <a:ext cx="6744315" cy="857250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t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7922" y="1200151"/>
            <a:ext cx="8086841" cy="3394472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dirty="0"/>
              <a:t>Body copy click to edit</a:t>
            </a:r>
          </a:p>
          <a:p>
            <a:pPr lvl="1"/>
            <a:r>
              <a:rPr lang="en-AU" dirty="0"/>
              <a:t>Bullet first level</a:t>
            </a:r>
          </a:p>
          <a:p>
            <a:pPr lvl="2"/>
            <a:r>
              <a:rPr lang="en-AU" dirty="0"/>
              <a:t>Second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07922" y="4842367"/>
            <a:ext cx="2133600" cy="14560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/>
              <a:t>© 2018 Sustainability Victoria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15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9" r:id="rId7"/>
    <p:sldLayoutId id="2147483758" r:id="rId8"/>
    <p:sldLayoutId id="2147483735" r:id="rId9"/>
    <p:sldLayoutId id="2147483741" r:id="rId10"/>
    <p:sldLayoutId id="2147483736" r:id="rId11"/>
    <p:sldLayoutId id="2147483742" r:id="rId12"/>
    <p:sldLayoutId id="2147483733" r:id="rId13"/>
    <p:sldLayoutId id="2147483747" r:id="rId14"/>
    <p:sldLayoutId id="2147483761" r:id="rId15"/>
    <p:sldLayoutId id="2147483762" r:id="rId16"/>
    <p:sldLayoutId id="2147483763" r:id="rId17"/>
    <p:sldLayoutId id="2147483764" r:id="rId18"/>
    <p:sldLayoutId id="2147483760" r:id="rId19"/>
    <p:sldLayoutId id="2147483748" r:id="rId20"/>
    <p:sldLayoutId id="2147483743" r:id="rId21"/>
    <p:sldLayoutId id="2147483767" r:id="rId22"/>
    <p:sldLayoutId id="2147483744" r:id="rId23"/>
    <p:sldLayoutId id="2147483773" r:id="rId24"/>
    <p:sldLayoutId id="2147483765" r:id="rId25"/>
    <p:sldLayoutId id="2147483768" r:id="rId26"/>
    <p:sldLayoutId id="2147483751" r:id="rId27"/>
    <p:sldLayoutId id="2147483772" r:id="rId28"/>
    <p:sldLayoutId id="2147483766" r:id="rId29"/>
    <p:sldLayoutId id="2147483770" r:id="rId30"/>
    <p:sldLayoutId id="2147483746" r:id="rId31"/>
    <p:sldLayoutId id="2147483745" r:id="rId32"/>
    <p:sldLayoutId id="2147483749" r:id="rId33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216000" algn="l" defTabSz="457200" rtl="0" eaLnBrk="1" latinLnBrk="0" hangingPunct="1">
        <a:spcBef>
          <a:spcPct val="20000"/>
        </a:spcBef>
        <a:buFont typeface="Lucida Grande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784800" indent="-198000" algn="l" defTabSz="457200" rtl="0" eaLnBrk="1" latinLnBrk="0" hangingPunct="1">
        <a:spcBef>
          <a:spcPct val="20000"/>
        </a:spcBef>
        <a:buFont typeface="Lucida Grande"/>
        <a:buChar char="›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stainability.vic.gov.au/Business/Investment-facilitation/Sustainable-finance-for-energy-solution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hyperlink" Target="mailto:Ciaran.OConnor@sustainability.vic.gov.a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43214" y="1134508"/>
            <a:ext cx="4081280" cy="871274"/>
          </a:xfrm>
        </p:spPr>
        <p:txBody>
          <a:bodyPr/>
          <a:lstStyle/>
          <a:p>
            <a:r>
              <a:rPr lang="en-AU" dirty="0"/>
              <a:t>Sustainable Finance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2925" y="2007224"/>
            <a:ext cx="3231906" cy="618745"/>
          </a:xfrm>
        </p:spPr>
        <p:txBody>
          <a:bodyPr>
            <a:norm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Ciaran O’Connor</a:t>
            </a:r>
          </a:p>
        </p:txBody>
      </p:sp>
    </p:spTree>
    <p:extLst>
      <p:ext uri="{BB962C8B-B14F-4D97-AF65-F5344CB8AC3E}">
        <p14:creationId xmlns:p14="http://schemas.microsoft.com/office/powerpoint/2010/main" val="398787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1982" y="198215"/>
            <a:ext cx="7103741" cy="556490"/>
          </a:xfrm>
        </p:spPr>
        <p:txBody>
          <a:bodyPr>
            <a:normAutofit/>
          </a:bodyPr>
          <a:lstStyle/>
          <a:p>
            <a:r>
              <a:rPr lang="en-AU" dirty="0"/>
              <a:t>Behind the Meter - Power Purchase Agreements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663723" y="950375"/>
            <a:ext cx="5377939" cy="3620928"/>
          </a:xfrm>
        </p:spPr>
      </p:pic>
    </p:spTree>
    <p:extLst>
      <p:ext uri="{BB962C8B-B14F-4D97-AF65-F5344CB8AC3E}">
        <p14:creationId xmlns:p14="http://schemas.microsoft.com/office/powerpoint/2010/main" val="78158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07921" y="1200151"/>
            <a:ext cx="6210293" cy="3394472"/>
          </a:xfrm>
        </p:spPr>
        <p:txBody>
          <a:bodyPr>
            <a:normAutofit/>
          </a:bodyPr>
          <a:lstStyle/>
          <a:p>
            <a:r>
              <a:rPr lang="en-AU" sz="2400" b="1" dirty="0">
                <a:solidFill>
                  <a:schemeClr val="tx1"/>
                </a:solidFill>
              </a:rPr>
              <a:t>Visit</a:t>
            </a:r>
          </a:p>
          <a:p>
            <a:r>
              <a:rPr lang="en-AU" sz="2400" dirty="0">
                <a:hlinkClick r:id="rId3"/>
              </a:rPr>
              <a:t>https://www.sustainability.vic.gov.au/Business/Investment-facilitation/Sustainable-finance-for-energy-solutions</a:t>
            </a:r>
            <a:endParaRPr lang="en-AU" sz="2400" b="1" dirty="0"/>
          </a:p>
          <a:p>
            <a:r>
              <a:rPr lang="en-AU" sz="2400" b="1" dirty="0">
                <a:solidFill>
                  <a:schemeClr val="tx1"/>
                </a:solidFill>
              </a:rPr>
              <a:t>Contact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400" dirty="0">
                <a:solidFill>
                  <a:srgbClr val="82C341"/>
                </a:solidFill>
                <a:hlinkClick r:id="rId4"/>
              </a:rPr>
              <a:t>Ciaran.OConnor@sustainability.vic.gov.au</a:t>
            </a:r>
            <a:endParaRPr lang="en-AU" sz="2400" dirty="0">
              <a:solidFill>
                <a:srgbClr val="82C34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400" dirty="0">
                <a:solidFill>
                  <a:srgbClr val="82C341"/>
                </a:solidFill>
              </a:rPr>
              <a:t>03 8626 6721</a:t>
            </a:r>
            <a:endParaRPr lang="en-AU" sz="2400" dirty="0">
              <a:solidFill>
                <a:srgbClr val="82C34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b="1" dirty="0">
              <a:solidFill>
                <a:schemeClr val="tx1"/>
              </a:solidFill>
            </a:endParaRPr>
          </a:p>
          <a:p>
            <a:endParaRPr lang="en-AU" sz="1600" b="1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268030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477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Research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272" y="2422798"/>
            <a:ext cx="4163866" cy="2382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54" y="1243411"/>
            <a:ext cx="4522180" cy="245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2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106332" y="1212852"/>
            <a:ext cx="3567768" cy="339447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AU" sz="1600" b="1" i="1" dirty="0">
              <a:solidFill>
                <a:schemeClr val="tx1"/>
              </a:solidFill>
            </a:endParaRPr>
          </a:p>
          <a:p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Sustainable Finance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108" y="929589"/>
            <a:ext cx="5493500" cy="412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6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Equipment Loan (Chattel Mortgage)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20" y="1470563"/>
            <a:ext cx="7770807" cy="298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87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Capital Lease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67" y="1208712"/>
            <a:ext cx="8086341" cy="310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3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Operating Lease and Hire Purchase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82" y="1401784"/>
            <a:ext cx="7221041" cy="352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24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81983" y="922215"/>
            <a:ext cx="7153474" cy="389206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200" b="1" dirty="0">
                <a:solidFill>
                  <a:schemeClr val="tx1"/>
                </a:solidFill>
              </a:rPr>
              <a:t>Options involving a third party</a:t>
            </a:r>
          </a:p>
          <a:p>
            <a:endParaRPr lang="en-AU" sz="32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200" b="1" dirty="0">
                <a:solidFill>
                  <a:schemeClr val="tx1"/>
                </a:solidFill>
              </a:rPr>
              <a:t>Can be more bespoke</a:t>
            </a:r>
          </a:p>
          <a:p>
            <a:endParaRPr lang="en-AU" sz="32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200" b="1" dirty="0">
                <a:solidFill>
                  <a:schemeClr val="tx1"/>
                </a:solidFill>
              </a:rPr>
              <a:t>3-6 months</a:t>
            </a:r>
          </a:p>
          <a:p>
            <a:endParaRPr lang="en-AU" sz="32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200" b="1" dirty="0">
                <a:solidFill>
                  <a:schemeClr val="tx1"/>
                </a:solidFill>
              </a:rPr>
              <a:t>Longer terms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Innovative Finance </a:t>
            </a:r>
          </a:p>
        </p:txBody>
      </p:sp>
    </p:spTree>
    <p:extLst>
      <p:ext uri="{BB962C8B-B14F-4D97-AF65-F5344CB8AC3E}">
        <p14:creationId xmlns:p14="http://schemas.microsoft.com/office/powerpoint/2010/main" val="3831403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sz="2700" dirty="0"/>
              <a:t>Environmental Upgrade Finance (EUF)</a:t>
            </a:r>
            <a:br>
              <a:rPr lang="en-AU" dirty="0"/>
            </a:br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328798" y="1094625"/>
            <a:ext cx="6431878" cy="3662597"/>
          </a:xfrm>
        </p:spPr>
      </p:pic>
    </p:spTree>
    <p:extLst>
      <p:ext uri="{BB962C8B-B14F-4D97-AF65-F5344CB8AC3E}">
        <p14:creationId xmlns:p14="http://schemas.microsoft.com/office/powerpoint/2010/main" val="3865799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Energy Service Agreements (ESAs)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42" y="1337489"/>
            <a:ext cx="7367845" cy="318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50153"/>
      </p:ext>
    </p:extLst>
  </p:cSld>
  <p:clrMapOvr>
    <a:masterClrMapping/>
  </p:clrMapOvr>
</p:sld>
</file>

<file path=ppt/theme/theme1.xml><?xml version="1.0" encoding="utf-8"?>
<a:theme xmlns:a="http://schemas.openxmlformats.org/drawingml/2006/main" name="SV Powerpoint">
  <a:themeElements>
    <a:clrScheme name="Sustainability Victoria">
      <a:dk1>
        <a:sysClr val="windowText" lastClr="000000"/>
      </a:dk1>
      <a:lt1>
        <a:srgbClr val="82C341"/>
      </a:lt1>
      <a:dk2>
        <a:srgbClr val="BCBEC0"/>
      </a:dk2>
      <a:lt2>
        <a:srgbClr val="FFFFFF"/>
      </a:lt2>
      <a:accent1>
        <a:srgbClr val="82C341"/>
      </a:accent1>
      <a:accent2>
        <a:srgbClr val="000000"/>
      </a:accent2>
      <a:accent3>
        <a:srgbClr val="BCBEC0"/>
      </a:accent3>
      <a:accent4>
        <a:srgbClr val="6AA336"/>
      </a:accent4>
      <a:accent5>
        <a:srgbClr val="A7D278"/>
      </a:accent5>
      <a:accent6>
        <a:srgbClr val="CBE3AE"/>
      </a:accent6>
      <a:hlink>
        <a:srgbClr val="82C341"/>
      </a:hlink>
      <a:folHlink>
        <a:srgbClr val="A5A6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7625</TotalTime>
  <Words>482</Words>
  <Application>Microsoft Office PowerPoint</Application>
  <PresentationFormat>On-screen Show (16:9)</PresentationFormat>
  <Paragraphs>111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Lucida Grande</vt:lpstr>
      <vt:lpstr>Mangal</vt:lpstr>
      <vt:lpstr>Times New Roman</vt:lpstr>
      <vt:lpstr>Wingdings</vt:lpstr>
      <vt:lpstr>SV Powerpoint</vt:lpstr>
      <vt:lpstr>Sustainable Finance</vt:lpstr>
      <vt:lpstr>Research</vt:lpstr>
      <vt:lpstr>Sustainable Finance</vt:lpstr>
      <vt:lpstr>Equipment Loan (Chattel Mortgage)</vt:lpstr>
      <vt:lpstr>Capital Lease</vt:lpstr>
      <vt:lpstr>Operating Lease and Hire Purchase</vt:lpstr>
      <vt:lpstr>Innovative Finance </vt:lpstr>
      <vt:lpstr>Environmental Upgrade Finance (EUF) </vt:lpstr>
      <vt:lpstr>Energy Service Agreements (ESAs)</vt:lpstr>
      <vt:lpstr>Behind the Meter - Power Purchase Agreements</vt:lpstr>
      <vt:lpstr>Next Steps</vt:lpstr>
      <vt:lpstr>PowerPoint Presentation</vt:lpstr>
    </vt:vector>
  </TitlesOfParts>
  <Company>Kudio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Wilcock</dc:creator>
  <cp:lastModifiedBy>Ciaran O'Connor</cp:lastModifiedBy>
  <cp:revision>271</cp:revision>
  <dcterms:created xsi:type="dcterms:W3CDTF">2018-06-28T03:53:44Z</dcterms:created>
  <dcterms:modified xsi:type="dcterms:W3CDTF">2019-11-08T04:32:20Z</dcterms:modified>
</cp:coreProperties>
</file>