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8" r:id="rId6"/>
    <p:sldId id="259" r:id="rId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A89D98-69C7-162E-1BD8-0F5BABDF8032}" name="Jack McGuane" initials="JM" userId="S::Jack.McGuane@portphillip.vic.gov.au::335887a9-649b-45ed-82a7-5b7598161a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124"/>
    <a:srgbClr val="C6017D"/>
    <a:srgbClr val="FA9522"/>
    <a:srgbClr val="84BBD9"/>
    <a:srgbClr val="FBD872"/>
    <a:srgbClr val="7030A0"/>
    <a:srgbClr val="FFFFFF"/>
    <a:srgbClr val="81DC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2B61B-A99D-44FF-8B22-FB25B94D2961}" v="86" vWet="90" dt="2023-09-19T23:44:32.336"/>
    <p1510:client id="{81D076B2-13A1-9745-A2BC-AF9F764FB924}" v="22" dt="2023-09-19T23:49:48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0F872-6C36-5C47-A234-18807D91CA6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5FC17-6B52-2F48-A1CC-BEE07751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5FC17-6B52-2F48-A1CC-BEE077514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4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72E6-C908-5FB2-D29E-1268CD101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B1498-DB91-5341-0F25-A8924DD49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23D47-F321-C829-D7B2-3B18B9CA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C15F-9326-84A7-9C2D-80515734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47905-D969-3C92-2A58-C8AA2198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13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D501-0053-16ED-0664-1C49C768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271D9-65BE-40F5-F225-2DFC81EED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EBA8-FF26-4AD1-D9C1-92BFEF11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34369-9521-BC23-1DB8-4B19EA9B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694AD-BF82-CE82-5C9F-3209A7E7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38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E6D99D-9169-8A5D-C2FC-04C30394B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5CBA7-2F51-BA76-91C8-3FDFC8DD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1907C-4710-2DA8-5F12-BD5DB61E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53170-0A74-C4A0-CADF-47E237F2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3F6F-C144-F561-B19B-CCD57162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25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008E-8C8C-016C-8206-41906E21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11398-2C72-C45B-3050-95FD83B75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67B6-8B42-ECF0-9AAC-38CD90DD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C3C8B-D60D-7BAA-36D7-51CD4151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BEC86-4969-32D4-C0FA-BCD1F04A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48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91F4-AB46-41A5-9AC4-02B04CE7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208DF-870F-46F3-A240-C5760B77F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6BE4-36EF-13EE-1B34-DE18B21F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BA328-EADB-A338-DE3F-AE6EF685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9A74A-F2D8-2261-539A-DB14EDE4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29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0782-4152-52D3-325D-AD678C26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6491-2C37-8087-84E9-9FB87854D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13D5C-EC62-FC9C-CF89-41A46AC0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DE93A-03B6-A92D-A63B-97061DEA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452E0-31D7-6B27-9997-44950FAF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0861E-9559-BDFF-E788-EA08E439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69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B01D-D06F-F22C-D3DC-23039966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43CCB-6684-76A9-1D74-D8DD887AB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05E1B-0D45-3560-0193-33D40995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7CE58-5F94-5AB8-DAE7-BF4AC65B7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B296F-9270-17B0-84BD-E4F84C796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C408D-6F56-9B48-D36D-4E2EB6C6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C567C-3E0B-6E6C-DFC9-84355B26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709375-9B1B-EF36-1A45-4AD22083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3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5C1B-3868-095C-D761-204DE404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03CCB-078A-C282-BF69-D71E0642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99A38-613D-10BF-A908-6CC30985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C359F-75C4-D1FF-6760-9E511BA0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B728C-307C-4A63-D158-CD24B1D2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D9D53-F0B0-6E0C-3C9D-1CE86F02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BBEA1-D200-203E-C7FD-4BBFA5F4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56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AB6A-DB4C-9C03-E7EB-75F69532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1BD17-B498-8051-1094-A9C0B3F1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6BB81-634A-BD71-C3CD-2AF8766D3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716C4-864D-493B-F10B-04AB13C9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85244-C3E2-C62B-ABB0-EA4F64FE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9A726-1899-080A-3575-0163BCE4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04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5E67-B3C7-9A8D-EE35-3F7B809F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E4D98-AE74-68AE-8C86-D5B79D20B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E81FD-2559-4104-6166-C1967384B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5BF3A-84E1-B71F-9D21-2FF4A467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080B1-11FA-1589-24F9-254300EA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B1B1B-59BF-4994-344F-6C61217D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44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0BEBDD-D743-34FD-A236-9FF748D0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AC18C-796C-FE0E-178F-1548C492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A572D-1DA1-8CFF-D089-0EA689B73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D88B-39A0-4CC8-880B-15F81C6B727F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341BC-CCE0-693F-34CD-9881F449C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2CEA2-D495-B50D-F460-505EFB21F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D39D-8DB3-4765-BDE1-A4CC763294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9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city&#10;&#10;Description automatically generated">
            <a:extLst>
              <a:ext uri="{FF2B5EF4-FFF2-40B4-BE49-F238E27FC236}">
                <a16:creationId xmlns:a16="http://schemas.microsoft.com/office/drawing/2014/main" id="{853BE9DB-48E3-34AF-8257-FF034036E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7" r="17637"/>
          <a:stretch/>
        </p:blipFill>
        <p:spPr>
          <a:xfrm>
            <a:off x="5769245" y="454025"/>
            <a:ext cx="5939405" cy="594995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263523-3C45-6E1A-33E5-04DAC8369F42}"/>
              </a:ext>
            </a:extLst>
          </p:cNvPr>
          <p:cNvSpPr/>
          <p:nvPr/>
        </p:nvSpPr>
        <p:spPr>
          <a:xfrm>
            <a:off x="5823020" y="1909186"/>
            <a:ext cx="984739" cy="1296238"/>
          </a:xfrm>
          <a:custGeom>
            <a:avLst/>
            <a:gdLst>
              <a:gd name="connsiteX0" fmla="*/ 432079 w 984739"/>
              <a:gd name="connsiteY0" fmla="*/ 949570 h 1296238"/>
              <a:gd name="connsiteX1" fmla="*/ 683288 w 984739"/>
              <a:gd name="connsiteY1" fmla="*/ 1296238 h 1296238"/>
              <a:gd name="connsiteX2" fmla="*/ 984739 w 984739"/>
              <a:gd name="connsiteY2" fmla="*/ 567732 h 1296238"/>
              <a:gd name="connsiteX3" fmla="*/ 467249 w 984739"/>
              <a:gd name="connsiteY3" fmla="*/ 386862 h 1296238"/>
              <a:gd name="connsiteX4" fmla="*/ 65315 w 984739"/>
              <a:gd name="connsiteY4" fmla="*/ 50242 h 1296238"/>
              <a:gd name="connsiteX5" fmla="*/ 0 w 984739"/>
              <a:gd name="connsiteY5" fmla="*/ 0 h 1296238"/>
              <a:gd name="connsiteX6" fmla="*/ 432079 w 984739"/>
              <a:gd name="connsiteY6" fmla="*/ 949570 h 129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739" h="1296238">
                <a:moveTo>
                  <a:pt x="432079" y="949570"/>
                </a:moveTo>
                <a:lnTo>
                  <a:pt x="683288" y="1296238"/>
                </a:lnTo>
                <a:lnTo>
                  <a:pt x="984739" y="567732"/>
                </a:lnTo>
                <a:lnTo>
                  <a:pt x="467249" y="386862"/>
                </a:lnTo>
                <a:lnTo>
                  <a:pt x="65315" y="50242"/>
                </a:lnTo>
                <a:lnTo>
                  <a:pt x="0" y="0"/>
                </a:lnTo>
                <a:lnTo>
                  <a:pt x="432079" y="949570"/>
                </a:lnTo>
                <a:close/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6DCFF5D-6AAA-334C-65B8-DC663EA5526D}"/>
              </a:ext>
            </a:extLst>
          </p:cNvPr>
          <p:cNvSpPr/>
          <p:nvPr/>
        </p:nvSpPr>
        <p:spPr>
          <a:xfrm>
            <a:off x="6973556" y="2713055"/>
            <a:ext cx="1451987" cy="1115367"/>
          </a:xfrm>
          <a:custGeom>
            <a:avLst/>
            <a:gdLst>
              <a:gd name="connsiteX0" fmla="*/ 0 w 1451987"/>
              <a:gd name="connsiteY0" fmla="*/ 1004835 h 1115367"/>
              <a:gd name="connsiteX1" fmla="*/ 75363 w 1451987"/>
              <a:gd name="connsiteY1" fmla="*/ 1115367 h 1115367"/>
              <a:gd name="connsiteX2" fmla="*/ 1451987 w 1451987"/>
              <a:gd name="connsiteY2" fmla="*/ 100483 h 1115367"/>
              <a:gd name="connsiteX3" fmla="*/ 1366576 w 1451987"/>
              <a:gd name="connsiteY3" fmla="*/ 0 h 1115367"/>
              <a:gd name="connsiteX4" fmla="*/ 0 w 1451987"/>
              <a:gd name="connsiteY4" fmla="*/ 1004835 h 111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987" h="1115367">
                <a:moveTo>
                  <a:pt x="0" y="1004835"/>
                </a:moveTo>
                <a:lnTo>
                  <a:pt x="75363" y="1115367"/>
                </a:lnTo>
                <a:lnTo>
                  <a:pt x="1451987" y="100483"/>
                </a:lnTo>
                <a:lnTo>
                  <a:pt x="1366576" y="0"/>
                </a:lnTo>
                <a:lnTo>
                  <a:pt x="0" y="1004835"/>
                </a:lnTo>
                <a:close/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A87111A-9B4A-47C2-3D51-4DB142B005C8}"/>
              </a:ext>
            </a:extLst>
          </p:cNvPr>
          <p:cNvSpPr/>
          <p:nvPr/>
        </p:nvSpPr>
        <p:spPr>
          <a:xfrm>
            <a:off x="8099312" y="3197662"/>
            <a:ext cx="326231" cy="288131"/>
          </a:xfrm>
          <a:custGeom>
            <a:avLst/>
            <a:gdLst>
              <a:gd name="connsiteX0" fmla="*/ 73819 w 326231"/>
              <a:gd name="connsiteY0" fmla="*/ 288131 h 288131"/>
              <a:gd name="connsiteX1" fmla="*/ 326231 w 326231"/>
              <a:gd name="connsiteY1" fmla="*/ 95250 h 288131"/>
              <a:gd name="connsiteX2" fmla="*/ 245269 w 326231"/>
              <a:gd name="connsiteY2" fmla="*/ 0 h 288131"/>
              <a:gd name="connsiteX3" fmla="*/ 0 w 326231"/>
              <a:gd name="connsiteY3" fmla="*/ 180975 h 288131"/>
              <a:gd name="connsiteX4" fmla="*/ 73819 w 326231"/>
              <a:gd name="connsiteY4" fmla="*/ 288131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31" h="288131">
                <a:moveTo>
                  <a:pt x="73819" y="288131"/>
                </a:moveTo>
                <a:lnTo>
                  <a:pt x="326231" y="95250"/>
                </a:lnTo>
                <a:lnTo>
                  <a:pt x="245269" y="0"/>
                </a:lnTo>
                <a:lnTo>
                  <a:pt x="0" y="180975"/>
                </a:lnTo>
                <a:lnTo>
                  <a:pt x="73819" y="288131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BA59456-1A44-C03D-0658-2B3D0DB5482C}"/>
              </a:ext>
            </a:extLst>
          </p:cNvPr>
          <p:cNvSpPr/>
          <p:nvPr/>
        </p:nvSpPr>
        <p:spPr>
          <a:xfrm rot="18833994">
            <a:off x="9300471" y="3233587"/>
            <a:ext cx="515569" cy="483155"/>
          </a:xfrm>
          <a:custGeom>
            <a:avLst/>
            <a:gdLst>
              <a:gd name="connsiteX0" fmla="*/ 73819 w 326231"/>
              <a:gd name="connsiteY0" fmla="*/ 288131 h 288131"/>
              <a:gd name="connsiteX1" fmla="*/ 326231 w 326231"/>
              <a:gd name="connsiteY1" fmla="*/ 95250 h 288131"/>
              <a:gd name="connsiteX2" fmla="*/ 245269 w 326231"/>
              <a:gd name="connsiteY2" fmla="*/ 0 h 288131"/>
              <a:gd name="connsiteX3" fmla="*/ 0 w 326231"/>
              <a:gd name="connsiteY3" fmla="*/ 180975 h 288131"/>
              <a:gd name="connsiteX4" fmla="*/ 73819 w 326231"/>
              <a:gd name="connsiteY4" fmla="*/ 288131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31" h="288131">
                <a:moveTo>
                  <a:pt x="73819" y="288131"/>
                </a:moveTo>
                <a:lnTo>
                  <a:pt x="326231" y="95250"/>
                </a:lnTo>
                <a:lnTo>
                  <a:pt x="245269" y="0"/>
                </a:lnTo>
                <a:lnTo>
                  <a:pt x="0" y="180975"/>
                </a:lnTo>
                <a:lnTo>
                  <a:pt x="73819" y="288131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C190A3-19E4-20F8-B01C-E4344B1D5C59}"/>
              </a:ext>
            </a:extLst>
          </p:cNvPr>
          <p:cNvSpPr/>
          <p:nvPr/>
        </p:nvSpPr>
        <p:spPr>
          <a:xfrm>
            <a:off x="8233272" y="3257320"/>
            <a:ext cx="444347" cy="451692"/>
          </a:xfrm>
          <a:custGeom>
            <a:avLst/>
            <a:gdLst>
              <a:gd name="connsiteX0" fmla="*/ 201976 w 444347"/>
              <a:gd name="connsiteY0" fmla="*/ 451692 h 451692"/>
              <a:gd name="connsiteX1" fmla="*/ 444347 w 444347"/>
              <a:gd name="connsiteY1" fmla="*/ 242372 h 451692"/>
              <a:gd name="connsiteX2" fmla="*/ 293783 w 444347"/>
              <a:gd name="connsiteY2" fmla="*/ 14690 h 451692"/>
              <a:gd name="connsiteX3" fmla="*/ 242371 w 444347"/>
              <a:gd name="connsiteY3" fmla="*/ 0 h 451692"/>
              <a:gd name="connsiteX4" fmla="*/ 0 w 444347"/>
              <a:gd name="connsiteY4" fmla="*/ 183615 h 451692"/>
              <a:gd name="connsiteX5" fmla="*/ 201976 w 444347"/>
              <a:gd name="connsiteY5" fmla="*/ 451692 h 4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347" h="451692">
                <a:moveTo>
                  <a:pt x="201976" y="451692"/>
                </a:moveTo>
                <a:lnTo>
                  <a:pt x="444347" y="242372"/>
                </a:lnTo>
                <a:lnTo>
                  <a:pt x="293783" y="14690"/>
                </a:lnTo>
                <a:lnTo>
                  <a:pt x="242371" y="0"/>
                </a:lnTo>
                <a:lnTo>
                  <a:pt x="0" y="183615"/>
                </a:lnTo>
                <a:lnTo>
                  <a:pt x="201976" y="451692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84E9ED-2B33-96A9-4E19-B3720A5DCFD5}"/>
              </a:ext>
            </a:extLst>
          </p:cNvPr>
          <p:cNvSpPr/>
          <p:nvPr/>
        </p:nvSpPr>
        <p:spPr>
          <a:xfrm>
            <a:off x="8835460" y="2713055"/>
            <a:ext cx="544152" cy="434761"/>
          </a:xfrm>
          <a:custGeom>
            <a:avLst/>
            <a:gdLst>
              <a:gd name="connsiteX0" fmla="*/ 319759 w 544152"/>
              <a:gd name="connsiteY0" fmla="*/ 434761 h 434761"/>
              <a:gd name="connsiteX1" fmla="*/ 232807 w 544152"/>
              <a:gd name="connsiteY1" fmla="*/ 412321 h 434761"/>
              <a:gd name="connsiteX2" fmla="*/ 193539 w 544152"/>
              <a:gd name="connsiteY2" fmla="*/ 339394 h 434761"/>
              <a:gd name="connsiteX3" fmla="*/ 103782 w 544152"/>
              <a:gd name="connsiteY3" fmla="*/ 378662 h 434761"/>
              <a:gd name="connsiteX4" fmla="*/ 0 w 544152"/>
              <a:gd name="connsiteY4" fmla="*/ 241222 h 434761"/>
              <a:gd name="connsiteX5" fmla="*/ 339394 w 544152"/>
              <a:gd name="connsiteY5" fmla="*/ 0 h 434761"/>
              <a:gd name="connsiteX6" fmla="*/ 544152 w 544152"/>
              <a:gd name="connsiteY6" fmla="*/ 280491 h 434761"/>
              <a:gd name="connsiteX7" fmla="*/ 319759 w 544152"/>
              <a:gd name="connsiteY7" fmla="*/ 434761 h 43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152" h="434761">
                <a:moveTo>
                  <a:pt x="319759" y="434761"/>
                </a:moveTo>
                <a:lnTo>
                  <a:pt x="232807" y="412321"/>
                </a:lnTo>
                <a:lnTo>
                  <a:pt x="193539" y="339394"/>
                </a:lnTo>
                <a:lnTo>
                  <a:pt x="103782" y="378662"/>
                </a:lnTo>
                <a:lnTo>
                  <a:pt x="0" y="241222"/>
                </a:lnTo>
                <a:lnTo>
                  <a:pt x="339394" y="0"/>
                </a:lnTo>
                <a:lnTo>
                  <a:pt x="544152" y="280491"/>
                </a:lnTo>
                <a:lnTo>
                  <a:pt x="319759" y="434761"/>
                </a:lnTo>
                <a:close/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DD6F56-B585-6DF2-BEB3-F715895700A0}"/>
              </a:ext>
            </a:extLst>
          </p:cNvPr>
          <p:cNvSpPr/>
          <p:nvPr/>
        </p:nvSpPr>
        <p:spPr>
          <a:xfrm>
            <a:off x="8774097" y="2591727"/>
            <a:ext cx="221942" cy="242656"/>
          </a:xfrm>
          <a:custGeom>
            <a:avLst/>
            <a:gdLst>
              <a:gd name="connsiteX0" fmla="*/ 0 w 221942"/>
              <a:gd name="connsiteY0" fmla="*/ 100614 h 242656"/>
              <a:gd name="connsiteX1" fmla="*/ 115410 w 221942"/>
              <a:gd name="connsiteY1" fmla="*/ 242656 h 242656"/>
              <a:gd name="connsiteX2" fmla="*/ 221942 w 221942"/>
              <a:gd name="connsiteY2" fmla="*/ 150920 h 242656"/>
              <a:gd name="connsiteX3" fmla="*/ 106532 w 221942"/>
              <a:gd name="connsiteY3" fmla="*/ 0 h 242656"/>
              <a:gd name="connsiteX4" fmla="*/ 0 w 221942"/>
              <a:gd name="connsiteY4" fmla="*/ 100614 h 24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42" h="242656">
                <a:moveTo>
                  <a:pt x="0" y="100614"/>
                </a:moveTo>
                <a:lnTo>
                  <a:pt x="115410" y="242656"/>
                </a:lnTo>
                <a:lnTo>
                  <a:pt x="221942" y="150920"/>
                </a:lnTo>
                <a:lnTo>
                  <a:pt x="106532" y="0"/>
                </a:lnTo>
                <a:lnTo>
                  <a:pt x="0" y="100614"/>
                </a:lnTo>
                <a:close/>
              </a:path>
            </a:pathLst>
          </a:cu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E9EE1A-47DC-25B2-2F8F-35FF6B198607}"/>
              </a:ext>
            </a:extLst>
          </p:cNvPr>
          <p:cNvSpPr/>
          <p:nvPr/>
        </p:nvSpPr>
        <p:spPr>
          <a:xfrm>
            <a:off x="6357081" y="2557305"/>
            <a:ext cx="102007" cy="102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lang="en-AU" sz="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E9657A-26C8-9CB9-5791-3EF7B84BBBFE}"/>
              </a:ext>
            </a:extLst>
          </p:cNvPr>
          <p:cNvSpPr/>
          <p:nvPr/>
        </p:nvSpPr>
        <p:spPr>
          <a:xfrm>
            <a:off x="7699754" y="3168732"/>
            <a:ext cx="102007" cy="102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en-AU" sz="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04A678-F149-07C6-17DC-2D7F783C013F}"/>
              </a:ext>
            </a:extLst>
          </p:cNvPr>
          <p:cNvSpPr/>
          <p:nvPr/>
        </p:nvSpPr>
        <p:spPr>
          <a:xfrm>
            <a:off x="8211423" y="3279472"/>
            <a:ext cx="102007" cy="102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lang="en-AU" sz="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4817298-DFCC-2589-A56D-E06086BDE852}"/>
              </a:ext>
            </a:extLst>
          </p:cNvPr>
          <p:cNvSpPr/>
          <p:nvPr/>
        </p:nvSpPr>
        <p:spPr>
          <a:xfrm>
            <a:off x="8408166" y="3424161"/>
            <a:ext cx="102007" cy="102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lang="en-AU" sz="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2707D0-E8F1-B3A6-FB4B-F0582308450B}"/>
              </a:ext>
            </a:extLst>
          </p:cNvPr>
          <p:cNvSpPr/>
          <p:nvPr/>
        </p:nvSpPr>
        <p:spPr>
          <a:xfrm>
            <a:off x="8834064" y="2662052"/>
            <a:ext cx="102007" cy="102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lang="en-AU" sz="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DC8D613-E4CA-C477-CA90-041C03AC5755}"/>
              </a:ext>
            </a:extLst>
          </p:cNvPr>
          <p:cNvSpPr/>
          <p:nvPr/>
        </p:nvSpPr>
        <p:spPr>
          <a:xfrm>
            <a:off x="9056532" y="2902469"/>
            <a:ext cx="102007" cy="102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lang="en-AU" sz="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B8FCA78-7FFD-FD9E-2AF8-1E2BFD6D69F4}"/>
              </a:ext>
            </a:extLst>
          </p:cNvPr>
          <p:cNvSpPr/>
          <p:nvPr/>
        </p:nvSpPr>
        <p:spPr>
          <a:xfrm>
            <a:off x="9189791" y="3190978"/>
            <a:ext cx="269081" cy="381000"/>
          </a:xfrm>
          <a:custGeom>
            <a:avLst/>
            <a:gdLst>
              <a:gd name="connsiteX0" fmla="*/ 0 w 269081"/>
              <a:gd name="connsiteY0" fmla="*/ 50006 h 381000"/>
              <a:gd name="connsiteX1" fmla="*/ 54769 w 269081"/>
              <a:gd name="connsiteY1" fmla="*/ 111919 h 381000"/>
              <a:gd name="connsiteX2" fmla="*/ 11906 w 269081"/>
              <a:gd name="connsiteY2" fmla="*/ 173831 h 381000"/>
              <a:gd name="connsiteX3" fmla="*/ 211931 w 269081"/>
              <a:gd name="connsiteY3" fmla="*/ 381000 h 381000"/>
              <a:gd name="connsiteX4" fmla="*/ 269081 w 269081"/>
              <a:gd name="connsiteY4" fmla="*/ 33338 h 381000"/>
              <a:gd name="connsiteX5" fmla="*/ 166688 w 269081"/>
              <a:gd name="connsiteY5" fmla="*/ 109538 h 381000"/>
              <a:gd name="connsiteX6" fmla="*/ 95250 w 269081"/>
              <a:gd name="connsiteY6" fmla="*/ 0 h 381000"/>
              <a:gd name="connsiteX7" fmla="*/ 0 w 269081"/>
              <a:gd name="connsiteY7" fmla="*/ 50006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81" h="381000">
                <a:moveTo>
                  <a:pt x="0" y="50006"/>
                </a:moveTo>
                <a:lnTo>
                  <a:pt x="54769" y="111919"/>
                </a:lnTo>
                <a:lnTo>
                  <a:pt x="11906" y="173831"/>
                </a:lnTo>
                <a:lnTo>
                  <a:pt x="211931" y="381000"/>
                </a:lnTo>
                <a:lnTo>
                  <a:pt x="269081" y="33338"/>
                </a:lnTo>
                <a:lnTo>
                  <a:pt x="166688" y="109538"/>
                </a:lnTo>
                <a:lnTo>
                  <a:pt x="95250" y="0"/>
                </a:lnTo>
                <a:lnTo>
                  <a:pt x="0" y="50006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706179-9DA9-14D9-EB7E-8D930D608B9B}"/>
              </a:ext>
            </a:extLst>
          </p:cNvPr>
          <p:cNvSpPr/>
          <p:nvPr/>
        </p:nvSpPr>
        <p:spPr>
          <a:xfrm>
            <a:off x="9290068" y="3330475"/>
            <a:ext cx="102007" cy="102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>
                <a:latin typeface="Poppins" panose="00000500000000000000" pitchFamily="2" charset="0"/>
                <a:cs typeface="Poppins" panose="00000500000000000000" pitchFamily="2" charset="0"/>
              </a:rPr>
              <a:t>7</a:t>
            </a:r>
            <a:endParaRPr lang="en-AU" sz="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E6C2AE-0AF4-0930-F139-CAA82A3C0DE9}"/>
              </a:ext>
            </a:extLst>
          </p:cNvPr>
          <p:cNvSpPr/>
          <p:nvPr/>
        </p:nvSpPr>
        <p:spPr>
          <a:xfrm>
            <a:off x="9512174" y="3423837"/>
            <a:ext cx="102007" cy="102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>
                <a:latin typeface="Poppins" panose="00000500000000000000" pitchFamily="2" charset="0"/>
                <a:cs typeface="Poppins" panose="00000500000000000000" pitchFamily="2" charset="0"/>
              </a:rPr>
              <a:t>8</a:t>
            </a:r>
            <a:endParaRPr lang="en-AU" sz="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775750-1073-E7E8-46E5-371BE8030636}"/>
              </a:ext>
            </a:extLst>
          </p:cNvPr>
          <p:cNvSpPr txBox="1"/>
          <p:nvPr/>
        </p:nvSpPr>
        <p:spPr>
          <a:xfrm>
            <a:off x="793750" y="454025"/>
            <a:ext cx="423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Poppins" panose="00000500000000000000" pitchFamily="2" charset="0"/>
                <a:cs typeface="Poppins" panose="00000500000000000000" pitchFamily="2" charset="0"/>
              </a:rPr>
              <a:t>Carparks in Acland Street Precinct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66DC84-6796-8A30-05AB-960A16DEAAF9}"/>
              </a:ext>
            </a:extLst>
          </p:cNvPr>
          <p:cNvGrpSpPr/>
          <p:nvPr/>
        </p:nvGrpSpPr>
        <p:grpSpPr>
          <a:xfrm>
            <a:off x="847736" y="1410738"/>
            <a:ext cx="2667135" cy="3187474"/>
            <a:chOff x="442727" y="792579"/>
            <a:chExt cx="2667135" cy="318747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5FB6ECF-F0F4-76EF-7644-889539451707}"/>
                </a:ext>
              </a:extLst>
            </p:cNvPr>
            <p:cNvGrpSpPr/>
            <p:nvPr/>
          </p:nvGrpSpPr>
          <p:grpSpPr>
            <a:xfrm>
              <a:off x="442727" y="792579"/>
              <a:ext cx="2389815" cy="461665"/>
              <a:chOff x="483350" y="933276"/>
              <a:chExt cx="2389815" cy="46166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CD87F32-B8DF-82C7-0249-4F52AD130DF0}"/>
                  </a:ext>
                </a:extLst>
              </p:cNvPr>
              <p:cNvSpPr/>
              <p:nvPr/>
            </p:nvSpPr>
            <p:spPr>
              <a:xfrm>
                <a:off x="483350" y="987702"/>
                <a:ext cx="242673" cy="2426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Poppins" panose="00000500000000000000" pitchFamily="2" charset="0"/>
                    <a:cs typeface="Poppins" panose="00000500000000000000" pitchFamily="2" charset="0"/>
                  </a:rPr>
                  <a:t>1</a:t>
                </a:r>
                <a:endParaRPr lang="en-AU" sz="10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F6343F-9615-3E45-5BB5-5620649C0FBB}"/>
                  </a:ext>
                </a:extLst>
              </p:cNvPr>
              <p:cNvSpPr txBox="1"/>
              <p:nvPr/>
            </p:nvSpPr>
            <p:spPr>
              <a:xfrm>
                <a:off x="793750" y="933276"/>
                <a:ext cx="2079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7030A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St Kilda Triangle Carpark</a:t>
                </a:r>
              </a:p>
              <a:p>
                <a:r>
                  <a:rPr lang="en-US" sz="1200">
                    <a:latin typeface="Poppins Light" panose="00000400000000000000" pitchFamily="2" charset="0"/>
                    <a:cs typeface="Poppins Light" panose="00000400000000000000" pitchFamily="2" charset="0"/>
                  </a:rPr>
                  <a:t>338 spaces</a:t>
                </a:r>
                <a:endParaRPr lang="en-AU" sz="120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8AEF12D-65AE-5DB1-C3C5-232E00A91616}"/>
                </a:ext>
              </a:extLst>
            </p:cNvPr>
            <p:cNvGrpSpPr/>
            <p:nvPr/>
          </p:nvGrpSpPr>
          <p:grpSpPr>
            <a:xfrm>
              <a:off x="442727" y="1181980"/>
              <a:ext cx="2667135" cy="461665"/>
              <a:chOff x="477533" y="2188052"/>
              <a:chExt cx="2667135" cy="46166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5A0F913-EB18-6D4C-09A2-22C003D32DC1}"/>
                  </a:ext>
                </a:extLst>
              </p:cNvPr>
              <p:cNvSpPr/>
              <p:nvPr/>
            </p:nvSpPr>
            <p:spPr>
              <a:xfrm>
                <a:off x="477533" y="2234125"/>
                <a:ext cx="242673" cy="2426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Poppins" panose="00000500000000000000" pitchFamily="2" charset="0"/>
                    <a:cs typeface="Poppins" panose="00000500000000000000" pitchFamily="2" charset="0"/>
                  </a:rPr>
                  <a:t>2</a:t>
                </a:r>
                <a:endParaRPr lang="en-AU" sz="12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EC82F2-9E95-5589-3DBF-FF5A9FC8E538}"/>
                  </a:ext>
                </a:extLst>
              </p:cNvPr>
              <p:cNvSpPr txBox="1"/>
              <p:nvPr/>
            </p:nvSpPr>
            <p:spPr>
              <a:xfrm>
                <a:off x="787933" y="2188052"/>
                <a:ext cx="2356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7030A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Shakespeare Grove Carpark</a:t>
                </a:r>
              </a:p>
              <a:p>
                <a:r>
                  <a:rPr lang="en-US" sz="1200">
                    <a:latin typeface="Poppins Light" panose="00000400000000000000" pitchFamily="2" charset="0"/>
                    <a:cs typeface="Poppins Light" panose="00000400000000000000" pitchFamily="2" charset="0"/>
                  </a:rPr>
                  <a:t>129 spaces</a:t>
                </a:r>
                <a:endParaRPr lang="en-AU" sz="120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D7BC8E5-5398-F3A7-1F41-ED97BC67BD78}"/>
                </a:ext>
              </a:extLst>
            </p:cNvPr>
            <p:cNvGrpSpPr/>
            <p:nvPr/>
          </p:nvGrpSpPr>
          <p:grpSpPr>
            <a:xfrm>
              <a:off x="442727" y="1571381"/>
              <a:ext cx="2320887" cy="461665"/>
              <a:chOff x="477533" y="2188052"/>
              <a:chExt cx="2320887" cy="46166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ACF531D-0AFE-4008-B303-6A4B3DEE0194}"/>
                  </a:ext>
                </a:extLst>
              </p:cNvPr>
              <p:cNvSpPr/>
              <p:nvPr/>
            </p:nvSpPr>
            <p:spPr>
              <a:xfrm>
                <a:off x="477533" y="2234125"/>
                <a:ext cx="242673" cy="2426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Poppins" panose="00000500000000000000" pitchFamily="2" charset="0"/>
                    <a:cs typeface="Poppins" panose="00000500000000000000" pitchFamily="2" charset="0"/>
                  </a:rPr>
                  <a:t>3</a:t>
                </a:r>
                <a:endParaRPr lang="en-AU" sz="12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4B6FB0-BC7C-ED08-5713-D72B5E3090DF}"/>
                  </a:ext>
                </a:extLst>
              </p:cNvPr>
              <p:cNvSpPr txBox="1"/>
              <p:nvPr/>
            </p:nvSpPr>
            <p:spPr>
              <a:xfrm>
                <a:off x="787933" y="2188052"/>
                <a:ext cx="2010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FFC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Chaucer Street Carpark</a:t>
                </a:r>
              </a:p>
              <a:p>
                <a:r>
                  <a:rPr lang="en-US" sz="1200">
                    <a:latin typeface="Poppins Light" panose="00000400000000000000" pitchFamily="2" charset="0"/>
                    <a:cs typeface="Poppins Light" panose="00000400000000000000" pitchFamily="2" charset="0"/>
                  </a:rPr>
                  <a:t>30 spaces</a:t>
                </a:r>
                <a:endParaRPr lang="en-AU" sz="120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A6BDD0-14B4-0682-3876-B6248E118DBB}"/>
                </a:ext>
              </a:extLst>
            </p:cNvPr>
            <p:cNvGrpSpPr/>
            <p:nvPr/>
          </p:nvGrpSpPr>
          <p:grpSpPr>
            <a:xfrm>
              <a:off x="442727" y="1960782"/>
              <a:ext cx="2663929" cy="461665"/>
              <a:chOff x="477533" y="2188052"/>
              <a:chExt cx="2663929" cy="461665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B94B613-E4D6-E899-E5E2-515961B0ABAF}"/>
                  </a:ext>
                </a:extLst>
              </p:cNvPr>
              <p:cNvSpPr/>
              <p:nvPr/>
            </p:nvSpPr>
            <p:spPr>
              <a:xfrm>
                <a:off x="477533" y="2234125"/>
                <a:ext cx="242673" cy="2426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Poppins" panose="00000500000000000000" pitchFamily="2" charset="0"/>
                    <a:cs typeface="Poppins" panose="00000500000000000000" pitchFamily="2" charset="0"/>
                  </a:rPr>
                  <a:t>4</a:t>
                </a:r>
                <a:endParaRPr lang="en-AU" sz="12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EF54EFC-4E1B-ED87-3568-B8A353B11F70}"/>
                  </a:ext>
                </a:extLst>
              </p:cNvPr>
              <p:cNvSpPr txBox="1"/>
              <p:nvPr/>
            </p:nvSpPr>
            <p:spPr>
              <a:xfrm>
                <a:off x="787933" y="2188052"/>
                <a:ext cx="2353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FFC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Woolworths Arcade Carpark</a:t>
                </a:r>
              </a:p>
              <a:p>
                <a:r>
                  <a:rPr lang="en-US" sz="1200">
                    <a:latin typeface="Poppins Light" panose="00000400000000000000" pitchFamily="2" charset="0"/>
                    <a:cs typeface="Poppins Light" panose="00000400000000000000" pitchFamily="2" charset="0"/>
                  </a:rPr>
                  <a:t>84 spaces</a:t>
                </a:r>
                <a:endParaRPr lang="en-AU" sz="120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2585FF8-0B27-9117-D78E-D83A258CDCEB}"/>
                </a:ext>
              </a:extLst>
            </p:cNvPr>
            <p:cNvGrpSpPr/>
            <p:nvPr/>
          </p:nvGrpSpPr>
          <p:grpSpPr>
            <a:xfrm>
              <a:off x="442727" y="2350183"/>
              <a:ext cx="2051582" cy="461665"/>
              <a:chOff x="477533" y="2188052"/>
              <a:chExt cx="2051582" cy="461665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350D034-6AF3-E5FD-2492-29D69C912F21}"/>
                  </a:ext>
                </a:extLst>
              </p:cNvPr>
              <p:cNvSpPr/>
              <p:nvPr/>
            </p:nvSpPr>
            <p:spPr>
              <a:xfrm>
                <a:off x="477533" y="2234125"/>
                <a:ext cx="242673" cy="2426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Poppins" panose="00000500000000000000" pitchFamily="2" charset="0"/>
                    <a:cs typeface="Poppins" panose="00000500000000000000" pitchFamily="2" charset="0"/>
                  </a:rPr>
                  <a:t>5</a:t>
                </a:r>
                <a:endParaRPr lang="en-AU" sz="12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1FF6975-D5FF-0FDD-117D-3F0D7A9F2B9D}"/>
                  </a:ext>
                </a:extLst>
              </p:cNvPr>
              <p:cNvSpPr txBox="1"/>
              <p:nvPr/>
            </p:nvSpPr>
            <p:spPr>
              <a:xfrm>
                <a:off x="787933" y="2188052"/>
                <a:ext cx="17411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7030A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Irwell Street Carpark</a:t>
                </a:r>
              </a:p>
              <a:p>
                <a:r>
                  <a:rPr lang="en-US" sz="1200">
                    <a:latin typeface="Poppins Light" panose="00000400000000000000" pitchFamily="2" charset="0"/>
                    <a:cs typeface="Poppins Light" panose="00000400000000000000" pitchFamily="2" charset="0"/>
                  </a:rPr>
                  <a:t>20 spaces</a:t>
                </a:r>
                <a:endParaRPr lang="en-AU" sz="120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E2DFF2C-2CBB-5E29-BDCC-98D035A9A4E5}"/>
                </a:ext>
              </a:extLst>
            </p:cNvPr>
            <p:cNvGrpSpPr/>
            <p:nvPr/>
          </p:nvGrpSpPr>
          <p:grpSpPr>
            <a:xfrm>
              <a:off x="442727" y="2739584"/>
              <a:ext cx="2620648" cy="461665"/>
              <a:chOff x="477533" y="2188052"/>
              <a:chExt cx="2620648" cy="461665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A7C3CF2-031F-92E3-8A56-05CDEF8B459B}"/>
                  </a:ext>
                </a:extLst>
              </p:cNvPr>
              <p:cNvSpPr/>
              <p:nvPr/>
            </p:nvSpPr>
            <p:spPr>
              <a:xfrm>
                <a:off x="477533" y="2234125"/>
                <a:ext cx="242673" cy="2426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Poppins" panose="00000500000000000000" pitchFamily="2" charset="0"/>
                    <a:cs typeface="Poppins" panose="00000500000000000000" pitchFamily="2" charset="0"/>
                  </a:rPr>
                  <a:t>6</a:t>
                </a:r>
                <a:endParaRPr lang="en-AU" sz="12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148E58A-7A45-CDF9-EBF6-EA7ED1872A6E}"/>
                  </a:ext>
                </a:extLst>
              </p:cNvPr>
              <p:cNvSpPr txBox="1"/>
              <p:nvPr/>
            </p:nvSpPr>
            <p:spPr>
              <a:xfrm>
                <a:off x="787933" y="2188052"/>
                <a:ext cx="2310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7030A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Belford Street West Carpark</a:t>
                </a:r>
              </a:p>
              <a:p>
                <a:r>
                  <a:rPr lang="en-US" sz="1200">
                    <a:latin typeface="Poppins Light" panose="00000400000000000000" pitchFamily="2" charset="0"/>
                    <a:cs typeface="Poppins Light" panose="00000400000000000000" pitchFamily="2" charset="0"/>
                  </a:rPr>
                  <a:t>79 spaces</a:t>
                </a:r>
                <a:endParaRPr lang="en-AU" sz="120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601C1CC-6288-D38E-B30A-C9D4A3AC7821}"/>
                </a:ext>
              </a:extLst>
            </p:cNvPr>
            <p:cNvGrpSpPr/>
            <p:nvPr/>
          </p:nvGrpSpPr>
          <p:grpSpPr>
            <a:xfrm>
              <a:off x="442727" y="3128985"/>
              <a:ext cx="2195853" cy="461665"/>
              <a:chOff x="477533" y="2188052"/>
              <a:chExt cx="2195853" cy="46166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256C9E7-4396-96EC-017C-4C0AE480C3F8}"/>
                  </a:ext>
                </a:extLst>
              </p:cNvPr>
              <p:cNvSpPr/>
              <p:nvPr/>
            </p:nvSpPr>
            <p:spPr>
              <a:xfrm>
                <a:off x="477533" y="2234125"/>
                <a:ext cx="242673" cy="2426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Poppins" panose="00000500000000000000" pitchFamily="2" charset="0"/>
                    <a:cs typeface="Poppins" panose="00000500000000000000" pitchFamily="2" charset="0"/>
                  </a:rPr>
                  <a:t>7</a:t>
                </a:r>
                <a:endParaRPr lang="en-AU" sz="12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B23B8D-F508-A436-3E4C-5A9EEFC375BB}"/>
                  </a:ext>
                </a:extLst>
              </p:cNvPr>
              <p:cNvSpPr txBox="1"/>
              <p:nvPr/>
            </p:nvSpPr>
            <p:spPr>
              <a:xfrm>
                <a:off x="787933" y="2188052"/>
                <a:ext cx="1885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FFC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Belford Street Carpark</a:t>
                </a:r>
              </a:p>
              <a:p>
                <a:r>
                  <a:rPr lang="en-US" sz="1200">
                    <a:latin typeface="Poppins Light" panose="00000400000000000000" pitchFamily="2" charset="0"/>
                    <a:cs typeface="Poppins Light" panose="00000400000000000000" pitchFamily="2" charset="0"/>
                  </a:rPr>
                  <a:t>33 spaces</a:t>
                </a:r>
                <a:endParaRPr lang="en-AU" sz="120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4BA4D8C-D842-1F34-F982-408749ED0E1C}"/>
                </a:ext>
              </a:extLst>
            </p:cNvPr>
            <p:cNvGrpSpPr/>
            <p:nvPr/>
          </p:nvGrpSpPr>
          <p:grpSpPr>
            <a:xfrm>
              <a:off x="442727" y="3518388"/>
              <a:ext cx="2173411" cy="461665"/>
              <a:chOff x="477533" y="2188052"/>
              <a:chExt cx="2173411" cy="461665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410FE2A-B5F4-9043-6E82-CB0D4356F410}"/>
                  </a:ext>
                </a:extLst>
              </p:cNvPr>
              <p:cNvSpPr/>
              <p:nvPr/>
            </p:nvSpPr>
            <p:spPr>
              <a:xfrm>
                <a:off x="477533" y="2234125"/>
                <a:ext cx="242673" cy="24267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Poppins" panose="00000500000000000000" pitchFamily="2" charset="0"/>
                    <a:cs typeface="Poppins" panose="00000500000000000000" pitchFamily="2" charset="0"/>
                  </a:rPr>
                  <a:t>8</a:t>
                </a:r>
                <a:endParaRPr lang="en-AU" sz="1200"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BA3EFC5-144E-0B3C-1B2E-9F21AD03B70A}"/>
                  </a:ext>
                </a:extLst>
              </p:cNvPr>
              <p:cNvSpPr txBox="1"/>
              <p:nvPr/>
            </p:nvSpPr>
            <p:spPr>
              <a:xfrm>
                <a:off x="787933" y="2188052"/>
                <a:ext cx="1863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FFC000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Acland Court Carpark</a:t>
                </a:r>
              </a:p>
              <a:p>
                <a:r>
                  <a:rPr lang="en-US" sz="1200">
                    <a:latin typeface="Poppins Light" panose="00000400000000000000" pitchFamily="2" charset="0"/>
                    <a:cs typeface="Poppins Light" panose="00000400000000000000" pitchFamily="2" charset="0"/>
                  </a:rPr>
                  <a:t>176 spaces</a:t>
                </a:r>
                <a:endParaRPr lang="en-AU" sz="120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FAF36A-6B7C-288D-10CA-A9EF4A0384E7}"/>
              </a:ext>
            </a:extLst>
          </p:cNvPr>
          <p:cNvSpPr/>
          <p:nvPr/>
        </p:nvSpPr>
        <p:spPr>
          <a:xfrm>
            <a:off x="847736" y="857318"/>
            <a:ext cx="2079415" cy="390473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Poppins" panose="00000500000000000000" pitchFamily="2" charset="0"/>
                <a:cs typeface="Poppins" panose="00000500000000000000" pitchFamily="2" charset="0"/>
              </a:rPr>
              <a:t>Council-managed carpark </a:t>
            </a:r>
            <a:endParaRPr lang="en-AU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BD3D765-BE56-0B1B-C27B-AB433EFBC94F}"/>
              </a:ext>
            </a:extLst>
          </p:cNvPr>
          <p:cNvSpPr/>
          <p:nvPr/>
        </p:nvSpPr>
        <p:spPr>
          <a:xfrm>
            <a:off x="3005957" y="860912"/>
            <a:ext cx="2120115" cy="390473"/>
          </a:xfrm>
          <a:prstGeom prst="roundRect">
            <a:avLst/>
          </a:prstGeom>
          <a:solidFill>
            <a:srgbClr val="FBD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Poppins" panose="00000500000000000000" pitchFamily="2" charset="0"/>
                <a:cs typeface="Poppins" panose="00000500000000000000" pitchFamily="2" charset="0"/>
              </a:rPr>
              <a:t>Privately-managed carpark </a:t>
            </a:r>
            <a:endParaRPr lang="en-AU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40E6D6-5835-58BB-91E7-CD99820134A9}"/>
              </a:ext>
            </a:extLst>
          </p:cNvPr>
          <p:cNvSpPr txBox="1"/>
          <p:nvPr/>
        </p:nvSpPr>
        <p:spPr>
          <a:xfrm rot="3179345">
            <a:off x="8921836" y="1588639"/>
            <a:ext cx="2654413" cy="11194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593978"/>
              </a:avLst>
            </a:prstTxWarp>
            <a:spAutoFit/>
          </a:bodyPr>
          <a:lstStyle/>
          <a:p>
            <a:r>
              <a:rPr lang="en-US" sz="2800" b="1">
                <a:solidFill>
                  <a:srgbClr val="84BBD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400m radius</a:t>
            </a:r>
            <a:endParaRPr lang="en-AU" sz="2800" b="1">
              <a:solidFill>
                <a:srgbClr val="84BBD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1F5235-45F8-B456-7C10-6CF4BA4B1B6C}"/>
              </a:ext>
            </a:extLst>
          </p:cNvPr>
          <p:cNvSpPr/>
          <p:nvPr/>
        </p:nvSpPr>
        <p:spPr>
          <a:xfrm>
            <a:off x="847736" y="4722950"/>
            <a:ext cx="4278336" cy="14115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09ABE-8328-8AF2-9F9C-17C4DA7A2108}"/>
              </a:ext>
            </a:extLst>
          </p:cNvPr>
          <p:cNvSpPr txBox="1"/>
          <p:nvPr/>
        </p:nvSpPr>
        <p:spPr>
          <a:xfrm>
            <a:off x="948018" y="4722950"/>
            <a:ext cx="41158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50" dirty="0">
              <a:latin typeface="Poppins" pitchFamily="2" charset="77"/>
              <a:cs typeface="Poppins" pitchFamily="2" charset="77"/>
            </a:endParaRPr>
          </a:p>
          <a:p>
            <a:r>
              <a:rPr lang="en-US" sz="950" dirty="0">
                <a:latin typeface="Poppins" pitchFamily="2" charset="77"/>
                <a:cs typeface="Poppins" pitchFamily="2" charset="77"/>
              </a:rPr>
              <a:t>This data does not include private business carparks, such as the McDonald’s carpark, or private residential carparks. </a:t>
            </a:r>
          </a:p>
          <a:p>
            <a:endParaRPr lang="en-US" sz="950" dirty="0">
              <a:latin typeface="Poppins" pitchFamily="2" charset="77"/>
              <a:cs typeface="Poppins" pitchFamily="2" charset="77"/>
            </a:endParaRPr>
          </a:p>
          <a:p>
            <a:r>
              <a:rPr lang="en-US" sz="950" dirty="0">
                <a:latin typeface="Poppins" pitchFamily="2" charset="77"/>
                <a:cs typeface="Poppins" pitchFamily="2" charset="77"/>
              </a:rPr>
              <a:t>In 2016, Council noted there were ‘over 1,900 on-street parking spaces within a 5-minute walk (400m)’ of Acland Street. When combined with the figures above, this produces a total of more than 2,789 spaces in a 400m radius. </a:t>
            </a:r>
          </a:p>
        </p:txBody>
      </p:sp>
    </p:spTree>
    <p:extLst>
      <p:ext uri="{BB962C8B-B14F-4D97-AF65-F5344CB8AC3E}">
        <p14:creationId xmlns:p14="http://schemas.microsoft.com/office/powerpoint/2010/main" val="95312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city&#10;&#10;Description automatically generated">
            <a:extLst>
              <a:ext uri="{FF2B5EF4-FFF2-40B4-BE49-F238E27FC236}">
                <a16:creationId xmlns:a16="http://schemas.microsoft.com/office/drawing/2014/main" id="{853BE9DB-48E3-34AF-8257-FF034036E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7" r="17637"/>
          <a:stretch/>
        </p:blipFill>
        <p:spPr>
          <a:xfrm>
            <a:off x="5769245" y="454025"/>
            <a:ext cx="5939405" cy="594995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A29E20B-EE2C-15D0-F560-5D81446C58C9}"/>
              </a:ext>
            </a:extLst>
          </p:cNvPr>
          <p:cNvSpPr txBox="1"/>
          <p:nvPr/>
        </p:nvSpPr>
        <p:spPr>
          <a:xfrm rot="3179345">
            <a:off x="8921836" y="1588639"/>
            <a:ext cx="2654413" cy="11194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593978"/>
              </a:avLst>
            </a:prstTxWarp>
            <a:spAutoFit/>
          </a:bodyPr>
          <a:lstStyle/>
          <a:p>
            <a:r>
              <a:rPr lang="en-US" sz="2800" b="1">
                <a:solidFill>
                  <a:srgbClr val="84BBD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400m radius</a:t>
            </a:r>
            <a:endParaRPr lang="en-AU" sz="2800" b="1">
              <a:solidFill>
                <a:srgbClr val="84BBD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A68B12E-3C48-4DEB-D5A1-F0A905FB2D6D}"/>
              </a:ext>
            </a:extLst>
          </p:cNvPr>
          <p:cNvSpPr/>
          <p:nvPr/>
        </p:nvSpPr>
        <p:spPr>
          <a:xfrm>
            <a:off x="5790684" y="1479884"/>
            <a:ext cx="3526972" cy="2526631"/>
          </a:xfrm>
          <a:custGeom>
            <a:avLst/>
            <a:gdLst>
              <a:gd name="connsiteX0" fmla="*/ 0 w 3526972"/>
              <a:gd name="connsiteY0" fmla="*/ 0 h 2526631"/>
              <a:gd name="connsiteX1" fmla="*/ 711582 w 3526972"/>
              <a:gd name="connsiteY1" fmla="*/ 556890 h 2526631"/>
              <a:gd name="connsiteX2" fmla="*/ 1832238 w 3526972"/>
              <a:gd name="connsiteY2" fmla="*/ 983152 h 2526631"/>
              <a:gd name="connsiteX3" fmla="*/ 2492256 w 3526972"/>
              <a:gd name="connsiteY3" fmla="*/ 1130968 h 2526631"/>
              <a:gd name="connsiteX4" fmla="*/ 2695074 w 3526972"/>
              <a:gd name="connsiteY4" fmla="*/ 1354412 h 2526631"/>
              <a:gd name="connsiteX5" fmla="*/ 3526972 w 3526972"/>
              <a:gd name="connsiteY5" fmla="*/ 2526631 h 252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972" h="2526631">
                <a:moveTo>
                  <a:pt x="0" y="0"/>
                </a:moveTo>
                <a:cubicBezTo>
                  <a:pt x="203104" y="196515"/>
                  <a:pt x="406209" y="393031"/>
                  <a:pt x="711582" y="556890"/>
                </a:cubicBezTo>
                <a:cubicBezTo>
                  <a:pt x="1016955" y="720749"/>
                  <a:pt x="1535459" y="887472"/>
                  <a:pt x="1832238" y="983152"/>
                </a:cubicBezTo>
                <a:cubicBezTo>
                  <a:pt x="2129017" y="1078832"/>
                  <a:pt x="2348450" y="1069091"/>
                  <a:pt x="2492256" y="1130968"/>
                </a:cubicBezTo>
                <a:cubicBezTo>
                  <a:pt x="2636062" y="1192845"/>
                  <a:pt x="2522621" y="1121802"/>
                  <a:pt x="2695074" y="1354412"/>
                </a:cubicBezTo>
                <a:cubicBezTo>
                  <a:pt x="2867527" y="1587023"/>
                  <a:pt x="3197249" y="2056827"/>
                  <a:pt x="3526972" y="2526631"/>
                </a:cubicBezTo>
              </a:path>
            </a:pathLst>
          </a:custGeom>
          <a:ln w="28575">
            <a:solidFill>
              <a:srgbClr val="C6017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4B5226-F5B5-B742-5E1D-6ED911C954C1}"/>
              </a:ext>
            </a:extLst>
          </p:cNvPr>
          <p:cNvSpPr/>
          <p:nvPr/>
        </p:nvSpPr>
        <p:spPr>
          <a:xfrm>
            <a:off x="5824956" y="1412436"/>
            <a:ext cx="5854700" cy="1365250"/>
          </a:xfrm>
          <a:custGeom>
            <a:avLst/>
            <a:gdLst>
              <a:gd name="connsiteX0" fmla="*/ 0 w 5854700"/>
              <a:gd name="connsiteY0" fmla="*/ 0 h 1365250"/>
              <a:gd name="connsiteX1" fmla="*/ 171450 w 5854700"/>
              <a:gd name="connsiteY1" fmla="*/ 174625 h 1365250"/>
              <a:gd name="connsiteX2" fmla="*/ 454025 w 5854700"/>
              <a:gd name="connsiteY2" fmla="*/ 396875 h 1365250"/>
              <a:gd name="connsiteX3" fmla="*/ 758825 w 5854700"/>
              <a:gd name="connsiteY3" fmla="*/ 581025 h 1365250"/>
              <a:gd name="connsiteX4" fmla="*/ 1266825 w 5854700"/>
              <a:gd name="connsiteY4" fmla="*/ 790575 h 1365250"/>
              <a:gd name="connsiteX5" fmla="*/ 1828800 w 5854700"/>
              <a:gd name="connsiteY5" fmla="*/ 987425 h 1365250"/>
              <a:gd name="connsiteX6" fmla="*/ 2200275 w 5854700"/>
              <a:gd name="connsiteY6" fmla="*/ 996950 h 1365250"/>
              <a:gd name="connsiteX7" fmla="*/ 2854325 w 5854700"/>
              <a:gd name="connsiteY7" fmla="*/ 885825 h 1365250"/>
              <a:gd name="connsiteX8" fmla="*/ 3394075 w 5854700"/>
              <a:gd name="connsiteY8" fmla="*/ 949325 h 1365250"/>
              <a:gd name="connsiteX9" fmla="*/ 4267200 w 5854700"/>
              <a:gd name="connsiteY9" fmla="*/ 1098550 h 1365250"/>
              <a:gd name="connsiteX10" fmla="*/ 5854700 w 5854700"/>
              <a:gd name="connsiteY10" fmla="*/ 136525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700" h="1365250">
                <a:moveTo>
                  <a:pt x="0" y="0"/>
                </a:moveTo>
                <a:cubicBezTo>
                  <a:pt x="47889" y="54239"/>
                  <a:pt x="95779" y="108479"/>
                  <a:pt x="171450" y="174625"/>
                </a:cubicBezTo>
                <a:cubicBezTo>
                  <a:pt x="247121" y="240771"/>
                  <a:pt x="356129" y="329142"/>
                  <a:pt x="454025" y="396875"/>
                </a:cubicBezTo>
                <a:cubicBezTo>
                  <a:pt x="551921" y="464608"/>
                  <a:pt x="623358" y="515408"/>
                  <a:pt x="758825" y="581025"/>
                </a:cubicBezTo>
                <a:cubicBezTo>
                  <a:pt x="894292" y="646642"/>
                  <a:pt x="1088496" y="722842"/>
                  <a:pt x="1266825" y="790575"/>
                </a:cubicBezTo>
                <a:cubicBezTo>
                  <a:pt x="1445154" y="858308"/>
                  <a:pt x="1673225" y="953029"/>
                  <a:pt x="1828800" y="987425"/>
                </a:cubicBezTo>
                <a:cubicBezTo>
                  <a:pt x="1984375" y="1021821"/>
                  <a:pt x="2029354" y="1013883"/>
                  <a:pt x="2200275" y="996950"/>
                </a:cubicBezTo>
                <a:cubicBezTo>
                  <a:pt x="2371196" y="980017"/>
                  <a:pt x="2655358" y="893762"/>
                  <a:pt x="2854325" y="885825"/>
                </a:cubicBezTo>
                <a:cubicBezTo>
                  <a:pt x="3053292" y="877888"/>
                  <a:pt x="3158596" y="913871"/>
                  <a:pt x="3394075" y="949325"/>
                </a:cubicBezTo>
                <a:cubicBezTo>
                  <a:pt x="3629554" y="984779"/>
                  <a:pt x="4267200" y="1098550"/>
                  <a:pt x="4267200" y="1098550"/>
                </a:cubicBezTo>
                <a:lnTo>
                  <a:pt x="5854700" y="1365250"/>
                </a:lnTo>
              </a:path>
            </a:pathLst>
          </a:custGeom>
          <a:noFill/>
          <a:ln w="28575">
            <a:solidFill>
              <a:srgbClr val="FBD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77F8DDA-537E-8BBC-47E8-FA8C930D846C}"/>
              </a:ext>
            </a:extLst>
          </p:cNvPr>
          <p:cNvSpPr/>
          <p:nvPr/>
        </p:nvSpPr>
        <p:spPr>
          <a:xfrm>
            <a:off x="9354263" y="493874"/>
            <a:ext cx="841053" cy="5862917"/>
          </a:xfrm>
          <a:custGeom>
            <a:avLst/>
            <a:gdLst>
              <a:gd name="connsiteX0" fmla="*/ 841053 w 841053"/>
              <a:gd name="connsiteY0" fmla="*/ 0 h 5862917"/>
              <a:gd name="connsiteX1" fmla="*/ 0 w 841053"/>
              <a:gd name="connsiteY1" fmla="*/ 5862917 h 586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1053" h="5862917">
                <a:moveTo>
                  <a:pt x="841053" y="0"/>
                </a:moveTo>
                <a:lnTo>
                  <a:pt x="0" y="5862917"/>
                </a:lnTo>
              </a:path>
            </a:pathLst>
          </a:custGeom>
          <a:noFill/>
          <a:ln w="28575">
            <a:solidFill>
              <a:srgbClr val="FA9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122BBCD-F946-3605-61F2-692F68CEE83D}"/>
              </a:ext>
            </a:extLst>
          </p:cNvPr>
          <p:cNvSpPr/>
          <p:nvPr/>
        </p:nvSpPr>
        <p:spPr>
          <a:xfrm>
            <a:off x="9549857" y="4992526"/>
            <a:ext cx="748145" cy="1369155"/>
          </a:xfrm>
          <a:custGeom>
            <a:avLst/>
            <a:gdLst>
              <a:gd name="connsiteX0" fmla="*/ 748145 w 748145"/>
              <a:gd name="connsiteY0" fmla="*/ 1369155 h 1369155"/>
              <a:gd name="connsiteX1" fmla="*/ 552552 w 748145"/>
              <a:gd name="connsiteY1" fmla="*/ 933960 h 1369155"/>
              <a:gd name="connsiteX2" fmla="*/ 249382 w 748145"/>
              <a:gd name="connsiteY2" fmla="*/ 283611 h 1369155"/>
              <a:gd name="connsiteX3" fmla="*/ 151585 w 748145"/>
              <a:gd name="connsiteY3" fmla="*/ 92907 h 1369155"/>
              <a:gd name="connsiteX4" fmla="*/ 0 w 748145"/>
              <a:gd name="connsiteY4" fmla="*/ 0 h 13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145" h="1369155">
                <a:moveTo>
                  <a:pt x="748145" y="1369155"/>
                </a:moveTo>
                <a:cubicBezTo>
                  <a:pt x="691912" y="1242019"/>
                  <a:pt x="635679" y="1114884"/>
                  <a:pt x="552552" y="933960"/>
                </a:cubicBezTo>
                <a:cubicBezTo>
                  <a:pt x="469425" y="753036"/>
                  <a:pt x="316210" y="423786"/>
                  <a:pt x="249382" y="283611"/>
                </a:cubicBezTo>
                <a:cubicBezTo>
                  <a:pt x="182554" y="143436"/>
                  <a:pt x="193149" y="140175"/>
                  <a:pt x="151585" y="92907"/>
                </a:cubicBezTo>
                <a:cubicBezTo>
                  <a:pt x="110021" y="45639"/>
                  <a:pt x="55010" y="22819"/>
                  <a:pt x="0" y="0"/>
                </a:cubicBezTo>
              </a:path>
            </a:pathLst>
          </a:custGeom>
          <a:noFill/>
          <a:ln w="28575">
            <a:solidFill>
              <a:srgbClr val="FA9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41777CA-134A-E928-81CD-0C56D142683D}"/>
              </a:ext>
            </a:extLst>
          </p:cNvPr>
          <p:cNvSpPr/>
          <p:nvPr/>
        </p:nvSpPr>
        <p:spPr>
          <a:xfrm>
            <a:off x="7711277" y="2272446"/>
            <a:ext cx="3980329" cy="470754"/>
          </a:xfrm>
          <a:custGeom>
            <a:avLst/>
            <a:gdLst>
              <a:gd name="connsiteX0" fmla="*/ 3980329 w 3980329"/>
              <a:gd name="connsiteY0" fmla="*/ 470754 h 470754"/>
              <a:gd name="connsiteX1" fmla="*/ 2146640 w 3980329"/>
              <a:gd name="connsiteY1" fmla="*/ 167584 h 470754"/>
              <a:gd name="connsiteX2" fmla="*/ 1295807 w 3980329"/>
              <a:gd name="connsiteY2" fmla="*/ 15999 h 470754"/>
              <a:gd name="connsiteX3" fmla="*/ 748145 w 3980329"/>
              <a:gd name="connsiteY3" fmla="*/ 11109 h 470754"/>
              <a:gd name="connsiteX4" fmla="*/ 224933 w 3980329"/>
              <a:gd name="connsiteY4" fmla="*/ 74677 h 470754"/>
              <a:gd name="connsiteX5" fmla="*/ 0 w 3980329"/>
              <a:gd name="connsiteY5" fmla="*/ 84457 h 4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329" h="470754">
                <a:moveTo>
                  <a:pt x="3980329" y="470754"/>
                </a:moveTo>
                <a:lnTo>
                  <a:pt x="2146640" y="167584"/>
                </a:lnTo>
                <a:cubicBezTo>
                  <a:pt x="1699220" y="91792"/>
                  <a:pt x="1528889" y="42078"/>
                  <a:pt x="1295807" y="15999"/>
                </a:cubicBezTo>
                <a:cubicBezTo>
                  <a:pt x="1062725" y="-10080"/>
                  <a:pt x="926624" y="1329"/>
                  <a:pt x="748145" y="11109"/>
                </a:cubicBezTo>
                <a:cubicBezTo>
                  <a:pt x="569666" y="20889"/>
                  <a:pt x="349624" y="62452"/>
                  <a:pt x="224933" y="74677"/>
                </a:cubicBezTo>
                <a:cubicBezTo>
                  <a:pt x="100242" y="86902"/>
                  <a:pt x="50121" y="85679"/>
                  <a:pt x="0" y="84457"/>
                </a:cubicBezTo>
              </a:path>
            </a:pathLst>
          </a:custGeom>
          <a:noFill/>
          <a:ln w="28575">
            <a:solidFill>
              <a:srgbClr val="FA9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5CBABFA-FA66-AFE3-6AE2-74C4B0054DDD}"/>
              </a:ext>
            </a:extLst>
          </p:cNvPr>
          <p:cNvSpPr/>
          <p:nvPr/>
        </p:nvSpPr>
        <p:spPr>
          <a:xfrm>
            <a:off x="5886450" y="1387475"/>
            <a:ext cx="1828800" cy="968375"/>
          </a:xfrm>
          <a:custGeom>
            <a:avLst/>
            <a:gdLst>
              <a:gd name="connsiteX0" fmla="*/ 1828800 w 1828800"/>
              <a:gd name="connsiteY0" fmla="*/ 968375 h 968375"/>
              <a:gd name="connsiteX1" fmla="*/ 1641475 w 1828800"/>
              <a:gd name="connsiteY1" fmla="*/ 927100 h 968375"/>
              <a:gd name="connsiteX2" fmla="*/ 1098550 w 1828800"/>
              <a:gd name="connsiteY2" fmla="*/ 720725 h 968375"/>
              <a:gd name="connsiteX3" fmla="*/ 460375 w 1828800"/>
              <a:gd name="connsiteY3" fmla="*/ 384175 h 968375"/>
              <a:gd name="connsiteX4" fmla="*/ 0 w 1828800"/>
              <a:gd name="connsiteY4" fmla="*/ 0 h 96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968375">
                <a:moveTo>
                  <a:pt x="1828800" y="968375"/>
                </a:moveTo>
                <a:cubicBezTo>
                  <a:pt x="1795991" y="968375"/>
                  <a:pt x="1763183" y="968375"/>
                  <a:pt x="1641475" y="927100"/>
                </a:cubicBezTo>
                <a:cubicBezTo>
                  <a:pt x="1519767" y="885825"/>
                  <a:pt x="1295400" y="811212"/>
                  <a:pt x="1098550" y="720725"/>
                </a:cubicBezTo>
                <a:cubicBezTo>
                  <a:pt x="901700" y="630238"/>
                  <a:pt x="643467" y="504296"/>
                  <a:pt x="460375" y="384175"/>
                </a:cubicBezTo>
                <a:cubicBezTo>
                  <a:pt x="277283" y="264054"/>
                  <a:pt x="138641" y="132027"/>
                  <a:pt x="0" y="0"/>
                </a:cubicBezTo>
              </a:path>
            </a:pathLst>
          </a:custGeom>
          <a:noFill/>
          <a:ln w="28575">
            <a:solidFill>
              <a:srgbClr val="FA9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8A77363-41E9-AC86-5F28-C9FC2FA7FEDD}"/>
              </a:ext>
            </a:extLst>
          </p:cNvPr>
          <p:cNvSpPr/>
          <p:nvPr/>
        </p:nvSpPr>
        <p:spPr>
          <a:xfrm rot="3177148">
            <a:off x="8758425" y="3295687"/>
            <a:ext cx="357480" cy="226858"/>
          </a:xfrm>
          <a:prstGeom prst="roundRect">
            <a:avLst/>
          </a:prstGeom>
          <a:solidFill>
            <a:srgbClr val="C601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Poppins" panose="00000500000000000000" pitchFamily="2" charset="0"/>
                <a:cs typeface="Poppins" panose="00000500000000000000" pitchFamily="2" charset="0"/>
              </a:rPr>
              <a:t>96</a:t>
            </a:r>
            <a:endParaRPr lang="en-AU" sz="8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566A178-8C41-B7C7-17B2-5D4DDAD27B37}"/>
              </a:ext>
            </a:extLst>
          </p:cNvPr>
          <p:cNvSpPr/>
          <p:nvPr/>
        </p:nvSpPr>
        <p:spPr>
          <a:xfrm rot="1340927">
            <a:off x="6569907" y="1889302"/>
            <a:ext cx="461885" cy="196470"/>
          </a:xfrm>
          <a:prstGeom prst="roundRect">
            <a:avLst/>
          </a:prstGeom>
          <a:solidFill>
            <a:srgbClr val="FA95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Poppins" panose="00000500000000000000" pitchFamily="2" charset="0"/>
                <a:cs typeface="Poppins" panose="00000500000000000000" pitchFamily="2" charset="0"/>
              </a:rPr>
              <a:t>606</a:t>
            </a:r>
            <a:endParaRPr lang="en-AU" sz="8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651BC5E-A348-CCED-ED13-5B24791E281A}"/>
              </a:ext>
            </a:extLst>
          </p:cNvPr>
          <p:cNvSpPr/>
          <p:nvPr/>
        </p:nvSpPr>
        <p:spPr>
          <a:xfrm rot="3861271">
            <a:off x="9563726" y="5614356"/>
            <a:ext cx="891709" cy="196470"/>
          </a:xfrm>
          <a:prstGeom prst="roundRect">
            <a:avLst/>
          </a:prstGeom>
          <a:solidFill>
            <a:srgbClr val="FA95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Poppins" panose="00000500000000000000" pitchFamily="2" charset="0"/>
                <a:cs typeface="Poppins" panose="00000500000000000000" pitchFamily="2" charset="0"/>
              </a:rPr>
              <a:t>600/922/933</a:t>
            </a:r>
            <a:endParaRPr lang="en-AU" sz="8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2B1108C-F07B-6416-C960-3ADA8ACE2EEB}"/>
              </a:ext>
            </a:extLst>
          </p:cNvPr>
          <p:cNvSpPr/>
          <p:nvPr/>
        </p:nvSpPr>
        <p:spPr>
          <a:xfrm rot="509800">
            <a:off x="9575121" y="3311903"/>
            <a:ext cx="399336" cy="226858"/>
          </a:xfrm>
          <a:prstGeom prst="roundRect">
            <a:avLst/>
          </a:prstGeom>
          <a:solidFill>
            <a:srgbClr val="FA95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Poppins" panose="00000500000000000000" pitchFamily="2" charset="0"/>
                <a:cs typeface="Poppins" panose="00000500000000000000" pitchFamily="2" charset="0"/>
              </a:rPr>
              <a:t>246</a:t>
            </a:r>
            <a:endParaRPr lang="en-AU" sz="8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24A731F8-0863-31D2-43DE-27886E59F1A7}"/>
              </a:ext>
            </a:extLst>
          </p:cNvPr>
          <p:cNvSpPr/>
          <p:nvPr/>
        </p:nvSpPr>
        <p:spPr>
          <a:xfrm>
            <a:off x="5839453" y="1459620"/>
            <a:ext cx="5854700" cy="1365250"/>
          </a:xfrm>
          <a:custGeom>
            <a:avLst/>
            <a:gdLst>
              <a:gd name="connsiteX0" fmla="*/ 0 w 5854700"/>
              <a:gd name="connsiteY0" fmla="*/ 0 h 1365250"/>
              <a:gd name="connsiteX1" fmla="*/ 171450 w 5854700"/>
              <a:gd name="connsiteY1" fmla="*/ 174625 h 1365250"/>
              <a:gd name="connsiteX2" fmla="*/ 454025 w 5854700"/>
              <a:gd name="connsiteY2" fmla="*/ 396875 h 1365250"/>
              <a:gd name="connsiteX3" fmla="*/ 758825 w 5854700"/>
              <a:gd name="connsiteY3" fmla="*/ 581025 h 1365250"/>
              <a:gd name="connsiteX4" fmla="*/ 1266825 w 5854700"/>
              <a:gd name="connsiteY4" fmla="*/ 790575 h 1365250"/>
              <a:gd name="connsiteX5" fmla="*/ 1828800 w 5854700"/>
              <a:gd name="connsiteY5" fmla="*/ 987425 h 1365250"/>
              <a:gd name="connsiteX6" fmla="*/ 2200275 w 5854700"/>
              <a:gd name="connsiteY6" fmla="*/ 996950 h 1365250"/>
              <a:gd name="connsiteX7" fmla="*/ 2854325 w 5854700"/>
              <a:gd name="connsiteY7" fmla="*/ 885825 h 1365250"/>
              <a:gd name="connsiteX8" fmla="*/ 3394075 w 5854700"/>
              <a:gd name="connsiteY8" fmla="*/ 949325 h 1365250"/>
              <a:gd name="connsiteX9" fmla="*/ 4267200 w 5854700"/>
              <a:gd name="connsiteY9" fmla="*/ 1098550 h 1365250"/>
              <a:gd name="connsiteX10" fmla="*/ 5854700 w 5854700"/>
              <a:gd name="connsiteY10" fmla="*/ 136525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700" h="1365250">
                <a:moveTo>
                  <a:pt x="0" y="0"/>
                </a:moveTo>
                <a:cubicBezTo>
                  <a:pt x="47889" y="54239"/>
                  <a:pt x="95779" y="108479"/>
                  <a:pt x="171450" y="174625"/>
                </a:cubicBezTo>
                <a:cubicBezTo>
                  <a:pt x="247121" y="240771"/>
                  <a:pt x="356129" y="329142"/>
                  <a:pt x="454025" y="396875"/>
                </a:cubicBezTo>
                <a:cubicBezTo>
                  <a:pt x="551921" y="464608"/>
                  <a:pt x="623358" y="515408"/>
                  <a:pt x="758825" y="581025"/>
                </a:cubicBezTo>
                <a:cubicBezTo>
                  <a:pt x="894292" y="646642"/>
                  <a:pt x="1088496" y="722842"/>
                  <a:pt x="1266825" y="790575"/>
                </a:cubicBezTo>
                <a:cubicBezTo>
                  <a:pt x="1445154" y="858308"/>
                  <a:pt x="1673225" y="953029"/>
                  <a:pt x="1828800" y="987425"/>
                </a:cubicBezTo>
                <a:cubicBezTo>
                  <a:pt x="1984375" y="1021821"/>
                  <a:pt x="2029354" y="1013883"/>
                  <a:pt x="2200275" y="996950"/>
                </a:cubicBezTo>
                <a:cubicBezTo>
                  <a:pt x="2371196" y="980017"/>
                  <a:pt x="2655358" y="893762"/>
                  <a:pt x="2854325" y="885825"/>
                </a:cubicBezTo>
                <a:cubicBezTo>
                  <a:pt x="3053292" y="877888"/>
                  <a:pt x="3158596" y="913871"/>
                  <a:pt x="3394075" y="949325"/>
                </a:cubicBezTo>
                <a:cubicBezTo>
                  <a:pt x="3629554" y="984779"/>
                  <a:pt x="4267200" y="1098550"/>
                  <a:pt x="4267200" y="1098550"/>
                </a:cubicBezTo>
                <a:lnTo>
                  <a:pt x="5854700" y="1365250"/>
                </a:lnTo>
              </a:path>
            </a:pathLst>
          </a:custGeom>
          <a:noFill/>
          <a:ln w="28575">
            <a:solidFill>
              <a:srgbClr val="84BB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CD40FC-033D-FF52-3828-DE21ACFD40B8}"/>
              </a:ext>
            </a:extLst>
          </p:cNvPr>
          <p:cNvSpPr/>
          <p:nvPr/>
        </p:nvSpPr>
        <p:spPr>
          <a:xfrm rot="600046">
            <a:off x="8945220" y="2242420"/>
            <a:ext cx="304726" cy="226858"/>
          </a:xfrm>
          <a:prstGeom prst="round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Poppins" panose="00000500000000000000" pitchFamily="2" charset="0"/>
                <a:cs typeface="Poppins" panose="00000500000000000000" pitchFamily="2" charset="0"/>
              </a:rPr>
              <a:t>16</a:t>
            </a:r>
            <a:endParaRPr lang="en-AU" sz="8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64054B8B-7543-3990-33C2-678B061CB377}"/>
              </a:ext>
            </a:extLst>
          </p:cNvPr>
          <p:cNvSpPr/>
          <p:nvPr/>
        </p:nvSpPr>
        <p:spPr>
          <a:xfrm rot="590686">
            <a:off x="9289990" y="2311761"/>
            <a:ext cx="355326" cy="226858"/>
          </a:xfrm>
          <a:prstGeom prst="roundRect">
            <a:avLst/>
          </a:prstGeom>
          <a:solidFill>
            <a:srgbClr val="84BBD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Poppins" panose="00000500000000000000" pitchFamily="2" charset="0"/>
                <a:cs typeface="Poppins" panose="00000500000000000000" pitchFamily="2" charset="0"/>
              </a:rPr>
              <a:t>3a</a:t>
            </a:r>
            <a:endParaRPr lang="en-AU" sz="8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A2F91-09C4-4DBA-D518-FB8B7601FCB8}"/>
              </a:ext>
            </a:extLst>
          </p:cNvPr>
          <p:cNvSpPr txBox="1"/>
          <p:nvPr/>
        </p:nvSpPr>
        <p:spPr>
          <a:xfrm>
            <a:off x="793750" y="454025"/>
            <a:ext cx="457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Poppins" panose="00000500000000000000" pitchFamily="2" charset="0"/>
                <a:cs typeface="Poppins" panose="00000500000000000000" pitchFamily="2" charset="0"/>
              </a:rPr>
              <a:t>Public Transport in Acland Street Precinct </a:t>
            </a:r>
          </a:p>
        </p:txBody>
      </p:sp>
      <p:graphicFrame>
        <p:nvGraphicFramePr>
          <p:cNvPr id="14" name="Table 15">
            <a:extLst>
              <a:ext uri="{FF2B5EF4-FFF2-40B4-BE49-F238E27FC236}">
                <a16:creationId xmlns:a16="http://schemas.microsoft.com/office/drawing/2014/main" id="{FE122C4D-410B-E7B1-941D-484123607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75461"/>
              </p:ext>
            </p:extLst>
          </p:nvPr>
        </p:nvGraphicFramePr>
        <p:xfrm>
          <a:off x="1474918" y="1610196"/>
          <a:ext cx="4032810" cy="420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135">
                  <a:extLst>
                    <a:ext uri="{9D8B030D-6E8A-4147-A177-3AD203B41FA5}">
                      <a16:colId xmlns:a16="http://schemas.microsoft.com/office/drawing/2014/main" val="3447044010"/>
                    </a:ext>
                  </a:extLst>
                </a:gridCol>
                <a:gridCol w="672135">
                  <a:extLst>
                    <a:ext uri="{9D8B030D-6E8A-4147-A177-3AD203B41FA5}">
                      <a16:colId xmlns:a16="http://schemas.microsoft.com/office/drawing/2014/main" val="2812625945"/>
                    </a:ext>
                  </a:extLst>
                </a:gridCol>
                <a:gridCol w="672135">
                  <a:extLst>
                    <a:ext uri="{9D8B030D-6E8A-4147-A177-3AD203B41FA5}">
                      <a16:colId xmlns:a16="http://schemas.microsoft.com/office/drawing/2014/main" val="524335113"/>
                    </a:ext>
                  </a:extLst>
                </a:gridCol>
                <a:gridCol w="672135">
                  <a:extLst>
                    <a:ext uri="{9D8B030D-6E8A-4147-A177-3AD203B41FA5}">
                      <a16:colId xmlns:a16="http://schemas.microsoft.com/office/drawing/2014/main" val="414800470"/>
                    </a:ext>
                  </a:extLst>
                </a:gridCol>
                <a:gridCol w="672135">
                  <a:extLst>
                    <a:ext uri="{9D8B030D-6E8A-4147-A177-3AD203B41FA5}">
                      <a16:colId xmlns:a16="http://schemas.microsoft.com/office/drawing/2014/main" val="4033401623"/>
                    </a:ext>
                  </a:extLst>
                </a:gridCol>
                <a:gridCol w="672135">
                  <a:extLst>
                    <a:ext uri="{9D8B030D-6E8A-4147-A177-3AD203B41FA5}">
                      <a16:colId xmlns:a16="http://schemas.microsoft.com/office/drawing/2014/main" val="234908003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Weekdays</a:t>
                      </a:r>
                      <a:endParaRPr lang="en-AU" sz="120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Saturday</a:t>
                      </a:r>
                      <a:endParaRPr lang="en-AU" sz="120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Sunday</a:t>
                      </a:r>
                      <a:endParaRPr lang="en-AU" sz="120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769819"/>
                  </a:ext>
                </a:extLst>
              </a:tr>
              <a:tr h="246381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Highest</a:t>
                      </a:r>
                      <a:endParaRPr lang="en-AU" sz="9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Lowest</a:t>
                      </a:r>
                      <a:endParaRPr lang="en-AU" sz="9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Highest</a:t>
                      </a:r>
                      <a:endParaRPr lang="en-AU" sz="9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Lowest</a:t>
                      </a:r>
                      <a:endParaRPr lang="en-AU" sz="9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Highest</a:t>
                      </a:r>
                      <a:endParaRPr lang="en-AU" sz="9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Lowest</a:t>
                      </a:r>
                      <a:endParaRPr lang="en-AU" sz="9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148712"/>
                  </a:ext>
                </a:extLst>
              </a:tr>
              <a:tr h="533836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6572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AU" sz="10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AU" sz="10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31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091427"/>
                  </a:ext>
                </a:extLst>
              </a:tr>
              <a:tr h="4762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i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AU" sz="1050" i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x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7080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691968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38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46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8491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36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45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46834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72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</a:t>
                      </a:r>
                      <a:endParaRPr lang="en-AU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72</a:t>
                      </a:r>
                      <a:endParaRPr lang="en-AU" sz="10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10845"/>
                  </a:ext>
                </a:extLst>
              </a:tr>
            </a:tbl>
          </a:graphicData>
        </a:graphic>
      </p:graphicFrame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FD8F683A-E455-FFB7-DA61-3D87B221F911}"/>
              </a:ext>
            </a:extLst>
          </p:cNvPr>
          <p:cNvSpPr/>
          <p:nvPr/>
        </p:nvSpPr>
        <p:spPr>
          <a:xfrm>
            <a:off x="778892" y="2251973"/>
            <a:ext cx="487655" cy="331143"/>
          </a:xfrm>
          <a:prstGeom prst="roundRect">
            <a:avLst/>
          </a:prstGeom>
          <a:solidFill>
            <a:srgbClr val="C601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Poppins" panose="00000500000000000000" pitchFamily="2" charset="0"/>
                <a:cs typeface="Poppins" panose="00000500000000000000" pitchFamily="2" charset="0"/>
              </a:rPr>
              <a:t>96</a:t>
            </a:r>
            <a:endParaRPr lang="en-AU" sz="10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Rounded Rectangle 33">
            <a:extLst>
              <a:ext uri="{FF2B5EF4-FFF2-40B4-BE49-F238E27FC236}">
                <a16:creationId xmlns:a16="http://schemas.microsoft.com/office/drawing/2014/main" id="{34ACCBD4-F412-2C1F-471B-76847BED3F15}"/>
              </a:ext>
            </a:extLst>
          </p:cNvPr>
          <p:cNvSpPr/>
          <p:nvPr/>
        </p:nvSpPr>
        <p:spPr>
          <a:xfrm>
            <a:off x="778892" y="2727207"/>
            <a:ext cx="487655" cy="338553"/>
          </a:xfrm>
          <a:prstGeom prst="round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16</a:t>
            </a:r>
            <a:endParaRPr lang="en-AU" sz="1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6F884834-0149-D030-5D40-753327C669FF}"/>
              </a:ext>
            </a:extLst>
          </p:cNvPr>
          <p:cNvSpPr/>
          <p:nvPr/>
        </p:nvSpPr>
        <p:spPr>
          <a:xfrm>
            <a:off x="778892" y="3209851"/>
            <a:ext cx="479623" cy="328830"/>
          </a:xfrm>
          <a:prstGeom prst="roundRect">
            <a:avLst/>
          </a:prstGeom>
          <a:solidFill>
            <a:srgbClr val="84BBD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Poppins" panose="00000500000000000000" pitchFamily="2" charset="0"/>
                <a:cs typeface="Poppins" panose="00000500000000000000" pitchFamily="2" charset="0"/>
              </a:rPr>
              <a:t>3a</a:t>
            </a:r>
            <a:endParaRPr lang="en-AU" sz="10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Rounded Rectangle 36">
            <a:extLst>
              <a:ext uri="{FF2B5EF4-FFF2-40B4-BE49-F238E27FC236}">
                <a16:creationId xmlns:a16="http://schemas.microsoft.com/office/drawing/2014/main" id="{0C70ADA1-D5DA-3106-5BF9-BF058D1F40FF}"/>
              </a:ext>
            </a:extLst>
          </p:cNvPr>
          <p:cNvSpPr/>
          <p:nvPr/>
        </p:nvSpPr>
        <p:spPr>
          <a:xfrm>
            <a:off x="778892" y="3682772"/>
            <a:ext cx="479623" cy="331143"/>
          </a:xfrm>
          <a:prstGeom prst="roundRect">
            <a:avLst/>
          </a:prstGeom>
          <a:solidFill>
            <a:srgbClr val="FA95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Poppins" panose="00000500000000000000" pitchFamily="2" charset="0"/>
                <a:cs typeface="Poppins" panose="00000500000000000000" pitchFamily="2" charset="0"/>
              </a:rPr>
              <a:t>246</a:t>
            </a:r>
            <a:endParaRPr lang="en-AU" sz="10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Rounded Rectangle 37">
            <a:extLst>
              <a:ext uri="{FF2B5EF4-FFF2-40B4-BE49-F238E27FC236}">
                <a16:creationId xmlns:a16="http://schemas.microsoft.com/office/drawing/2014/main" id="{BB0049AB-D5CB-CAAD-B24B-A8F095231033}"/>
              </a:ext>
            </a:extLst>
          </p:cNvPr>
          <p:cNvSpPr/>
          <p:nvPr/>
        </p:nvSpPr>
        <p:spPr>
          <a:xfrm>
            <a:off x="778892" y="4158006"/>
            <a:ext cx="482307" cy="620440"/>
          </a:xfrm>
          <a:prstGeom prst="roundRect">
            <a:avLst/>
          </a:prstGeom>
          <a:solidFill>
            <a:srgbClr val="FA95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Poppins" panose="00000500000000000000" pitchFamily="2" charset="0"/>
                <a:cs typeface="Poppins" panose="00000500000000000000" pitchFamily="2" charset="0"/>
              </a:rPr>
              <a:t>600 922</a:t>
            </a:r>
          </a:p>
          <a:p>
            <a:pPr algn="ctr"/>
            <a:r>
              <a:rPr lang="en-US" sz="1000">
                <a:latin typeface="Poppins" panose="00000500000000000000" pitchFamily="2" charset="0"/>
                <a:cs typeface="Poppins" panose="00000500000000000000" pitchFamily="2" charset="0"/>
              </a:rPr>
              <a:t>923</a:t>
            </a:r>
            <a:endParaRPr lang="en-AU" sz="10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ounded Rectangle 38">
            <a:extLst>
              <a:ext uri="{FF2B5EF4-FFF2-40B4-BE49-F238E27FC236}">
                <a16:creationId xmlns:a16="http://schemas.microsoft.com/office/drawing/2014/main" id="{014D59E4-5E12-A2CD-6135-3A08E11DE24B}"/>
              </a:ext>
            </a:extLst>
          </p:cNvPr>
          <p:cNvSpPr/>
          <p:nvPr/>
        </p:nvSpPr>
        <p:spPr>
          <a:xfrm>
            <a:off x="778892" y="4922537"/>
            <a:ext cx="482307" cy="338554"/>
          </a:xfrm>
          <a:prstGeom prst="roundRect">
            <a:avLst/>
          </a:prstGeom>
          <a:solidFill>
            <a:srgbClr val="FA95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Poppins" panose="00000500000000000000" pitchFamily="2" charset="0"/>
                <a:cs typeface="Poppins" panose="00000500000000000000" pitchFamily="2" charset="0"/>
              </a:rPr>
              <a:t>606</a:t>
            </a:r>
            <a:endParaRPr lang="en-AU" sz="10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8" name="Rounded Rectangle 39">
            <a:extLst>
              <a:ext uri="{FF2B5EF4-FFF2-40B4-BE49-F238E27FC236}">
                <a16:creationId xmlns:a16="http://schemas.microsoft.com/office/drawing/2014/main" id="{3516DFA0-3929-0428-6485-BA908900800E}"/>
              </a:ext>
            </a:extLst>
          </p:cNvPr>
          <p:cNvSpPr/>
          <p:nvPr/>
        </p:nvSpPr>
        <p:spPr>
          <a:xfrm>
            <a:off x="778892" y="5405182"/>
            <a:ext cx="482307" cy="338554"/>
          </a:xfrm>
          <a:prstGeom prst="roundRect">
            <a:avLst/>
          </a:prstGeom>
          <a:solidFill>
            <a:srgbClr val="FA95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Poppins" panose="00000500000000000000" pitchFamily="2" charset="0"/>
                <a:cs typeface="Poppins" panose="00000500000000000000" pitchFamily="2" charset="0"/>
              </a:rPr>
              <a:t>623</a:t>
            </a:r>
            <a:endParaRPr lang="en-AU" sz="10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731B8C-0A0B-1331-E2E7-7AED8B984BC9}"/>
              </a:ext>
            </a:extLst>
          </p:cNvPr>
          <p:cNvSpPr txBox="1"/>
          <p:nvPr/>
        </p:nvSpPr>
        <p:spPr>
          <a:xfrm rot="16200000">
            <a:off x="69732" y="2765307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Poppins" panose="00000500000000000000" pitchFamily="2" charset="0"/>
                <a:cs typeface="Poppins" panose="00000500000000000000" pitchFamily="2" charset="0"/>
              </a:rPr>
              <a:t>Tram</a:t>
            </a:r>
            <a:endParaRPr lang="en-AU" sz="12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C30BA9-DF32-A107-F7B1-9A6C5549419A}"/>
              </a:ext>
            </a:extLst>
          </p:cNvPr>
          <p:cNvSpPr txBox="1"/>
          <p:nvPr/>
        </p:nvSpPr>
        <p:spPr>
          <a:xfrm rot="16200000">
            <a:off x="141668" y="455544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Poppins" panose="00000500000000000000" pitchFamily="2" charset="0"/>
                <a:cs typeface="Poppins" panose="00000500000000000000" pitchFamily="2" charset="0"/>
              </a:rPr>
              <a:t>Bus</a:t>
            </a:r>
            <a:endParaRPr lang="en-AU" sz="12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37EEFF-A6CE-CD17-2191-C2F5366B964B}"/>
              </a:ext>
            </a:extLst>
          </p:cNvPr>
          <p:cNvSpPr txBox="1"/>
          <p:nvPr/>
        </p:nvSpPr>
        <p:spPr>
          <a:xfrm>
            <a:off x="1474918" y="1135437"/>
            <a:ext cx="403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50">
                <a:latin typeface="Poppins" panose="00000500000000000000" pitchFamily="2" charset="0"/>
                <a:cs typeface="Poppins" panose="00000500000000000000" pitchFamily="2" charset="0"/>
              </a:rPr>
              <a:t>Frequency (‘</a:t>
            </a:r>
            <a:r>
              <a:rPr lang="en-US" sz="1200" spc="50">
                <a:latin typeface="Poppins Medium" panose="00000600000000000000" pitchFamily="2" charset="0"/>
                <a:cs typeface="Poppins Medium" panose="00000600000000000000" pitchFamily="2" charset="0"/>
              </a:rPr>
              <a:t>every X mins</a:t>
            </a:r>
            <a:r>
              <a:rPr lang="en-US" sz="1200" spc="50">
                <a:latin typeface="Poppins" panose="00000500000000000000" pitchFamily="2" charset="0"/>
                <a:cs typeface="Poppins" panose="00000500000000000000" pitchFamily="2" charset="0"/>
              </a:rPr>
              <a:t>’)</a:t>
            </a:r>
            <a:endParaRPr lang="en-AU" sz="1200" spc="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1F7C025-5430-E1F3-FDD8-231DF15F65FC}"/>
              </a:ext>
            </a:extLst>
          </p:cNvPr>
          <p:cNvSpPr/>
          <p:nvPr/>
        </p:nvSpPr>
        <p:spPr>
          <a:xfrm rot="510274">
            <a:off x="10359830" y="2468257"/>
            <a:ext cx="410751" cy="226858"/>
          </a:xfrm>
          <a:prstGeom prst="roundRect">
            <a:avLst/>
          </a:prstGeom>
          <a:solidFill>
            <a:srgbClr val="FA952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latin typeface="Poppins" panose="00000500000000000000" pitchFamily="2" charset="0"/>
                <a:cs typeface="Poppins" panose="00000500000000000000" pitchFamily="2" charset="0"/>
              </a:rPr>
              <a:t>623</a:t>
            </a:r>
            <a:endParaRPr lang="en-AU" sz="8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3" name="Left Bracket 62">
            <a:extLst>
              <a:ext uri="{FF2B5EF4-FFF2-40B4-BE49-F238E27FC236}">
                <a16:creationId xmlns:a16="http://schemas.microsoft.com/office/drawing/2014/main" id="{C5877D64-8D7E-8308-B8BA-B44C6312D88C}"/>
              </a:ext>
            </a:extLst>
          </p:cNvPr>
          <p:cNvSpPr/>
          <p:nvPr/>
        </p:nvSpPr>
        <p:spPr>
          <a:xfrm>
            <a:off x="565173" y="2425190"/>
            <a:ext cx="143655" cy="1003810"/>
          </a:xfrm>
          <a:prstGeom prst="leftBracket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ECAA1182-A794-BABD-C67D-309E88A17524}"/>
              </a:ext>
            </a:extLst>
          </p:cNvPr>
          <p:cNvSpPr/>
          <p:nvPr/>
        </p:nvSpPr>
        <p:spPr>
          <a:xfrm>
            <a:off x="562489" y="3860343"/>
            <a:ext cx="133087" cy="1739267"/>
          </a:xfrm>
          <a:prstGeom prst="leftBracket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77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city&#10;&#10;Description automatically generated">
            <a:extLst>
              <a:ext uri="{FF2B5EF4-FFF2-40B4-BE49-F238E27FC236}">
                <a16:creationId xmlns:a16="http://schemas.microsoft.com/office/drawing/2014/main" id="{853BE9DB-48E3-34AF-8257-FF034036E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7" r="17637"/>
          <a:stretch/>
        </p:blipFill>
        <p:spPr>
          <a:xfrm>
            <a:off x="5769245" y="454025"/>
            <a:ext cx="5939405" cy="5949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3775750-1073-E7E8-46E5-371BE8030636}"/>
              </a:ext>
            </a:extLst>
          </p:cNvPr>
          <p:cNvSpPr txBox="1"/>
          <p:nvPr/>
        </p:nvSpPr>
        <p:spPr>
          <a:xfrm>
            <a:off x="793750" y="454025"/>
            <a:ext cx="445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Poppins" panose="00000500000000000000" pitchFamily="2" charset="0"/>
                <a:cs typeface="Poppins" panose="00000500000000000000" pitchFamily="2" charset="0"/>
              </a:rPr>
              <a:t>Bicycle Access in Acland Street Precinct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F6343F-9615-3E45-5BB5-5620649C0FBB}"/>
              </a:ext>
            </a:extLst>
          </p:cNvPr>
          <p:cNvSpPr txBox="1"/>
          <p:nvPr/>
        </p:nvSpPr>
        <p:spPr>
          <a:xfrm>
            <a:off x="780790" y="1599579"/>
            <a:ext cx="4588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FA9522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Beaconsfield Parade / Jacka Boulevard / Marine Parade route</a:t>
            </a:r>
          </a:p>
          <a:p>
            <a:r>
              <a:rPr lang="en-US" sz="1100">
                <a:latin typeface="Poppins Light" panose="00000400000000000000" pitchFamily="2" charset="0"/>
                <a:cs typeface="Poppins Light" panose="00000400000000000000" pitchFamily="2" charset="0"/>
              </a:rPr>
              <a:t>State Road – Strategic Cycling Corridor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40E6D6-5835-58BB-91E7-CD99820134A9}"/>
              </a:ext>
            </a:extLst>
          </p:cNvPr>
          <p:cNvSpPr txBox="1"/>
          <p:nvPr/>
        </p:nvSpPr>
        <p:spPr>
          <a:xfrm rot="3179345">
            <a:off x="8921836" y="1588639"/>
            <a:ext cx="2654413" cy="11194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593978"/>
              </a:avLst>
            </a:prstTxWarp>
            <a:spAutoFit/>
          </a:bodyPr>
          <a:lstStyle/>
          <a:p>
            <a:r>
              <a:rPr lang="en-US" sz="2800" b="1">
                <a:solidFill>
                  <a:srgbClr val="84BBD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400m radius</a:t>
            </a:r>
            <a:endParaRPr lang="en-AU" sz="2800" b="1">
              <a:solidFill>
                <a:srgbClr val="84BBD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46FE842-6A33-80B2-03A1-1BA90C0EF2AF}"/>
              </a:ext>
            </a:extLst>
          </p:cNvPr>
          <p:cNvCxnSpPr>
            <a:cxnSpLocks/>
          </p:cNvCxnSpPr>
          <p:nvPr/>
        </p:nvCxnSpPr>
        <p:spPr>
          <a:xfrm>
            <a:off x="9535297" y="4896995"/>
            <a:ext cx="792122" cy="1464716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56DEA7C-FD59-13D8-5EE1-8A4FD65EE7AF}"/>
              </a:ext>
            </a:extLst>
          </p:cNvPr>
          <p:cNvCxnSpPr>
            <a:cxnSpLocks/>
          </p:cNvCxnSpPr>
          <p:nvPr/>
        </p:nvCxnSpPr>
        <p:spPr>
          <a:xfrm flipV="1">
            <a:off x="8806721" y="4539521"/>
            <a:ext cx="118828" cy="73815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C8488F1-9107-94F6-FE3D-55985E75CE5B}"/>
              </a:ext>
            </a:extLst>
          </p:cNvPr>
          <p:cNvCxnSpPr>
            <a:cxnSpLocks/>
          </p:cNvCxnSpPr>
          <p:nvPr/>
        </p:nvCxnSpPr>
        <p:spPr>
          <a:xfrm flipH="1" flipV="1">
            <a:off x="7912894" y="3199174"/>
            <a:ext cx="1012655" cy="135223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6BE4D6F-24FD-F03A-E94C-682B8F0EC85D}"/>
              </a:ext>
            </a:extLst>
          </p:cNvPr>
          <p:cNvCxnSpPr>
            <a:cxnSpLocks/>
          </p:cNvCxnSpPr>
          <p:nvPr/>
        </p:nvCxnSpPr>
        <p:spPr>
          <a:xfrm flipH="1">
            <a:off x="7912894" y="2809773"/>
            <a:ext cx="573881" cy="41205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29A2885-C1A1-EAF3-D824-66F2968695B2}"/>
              </a:ext>
            </a:extLst>
          </p:cNvPr>
          <p:cNvCxnSpPr>
            <a:cxnSpLocks/>
          </p:cNvCxnSpPr>
          <p:nvPr/>
        </p:nvCxnSpPr>
        <p:spPr>
          <a:xfrm flipH="1" flipV="1">
            <a:off x="6806481" y="483241"/>
            <a:ext cx="1680294" cy="2349716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7EA3CA6-4B54-DD24-2D68-97280CC62110}"/>
              </a:ext>
            </a:extLst>
          </p:cNvPr>
          <p:cNvCxnSpPr>
            <a:cxnSpLocks/>
          </p:cNvCxnSpPr>
          <p:nvPr/>
        </p:nvCxnSpPr>
        <p:spPr>
          <a:xfrm flipH="1" flipV="1">
            <a:off x="5817958" y="2200848"/>
            <a:ext cx="1075823" cy="2224443"/>
          </a:xfrm>
          <a:prstGeom prst="straightConnector1">
            <a:avLst/>
          </a:prstGeom>
          <a:ln w="38100">
            <a:solidFill>
              <a:srgbClr val="FA952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934660-143F-48B1-C85A-40C537F604EF}"/>
              </a:ext>
            </a:extLst>
          </p:cNvPr>
          <p:cNvCxnSpPr>
            <a:cxnSpLocks/>
          </p:cNvCxnSpPr>
          <p:nvPr/>
        </p:nvCxnSpPr>
        <p:spPr>
          <a:xfrm>
            <a:off x="6890422" y="4425291"/>
            <a:ext cx="102296" cy="1905099"/>
          </a:xfrm>
          <a:prstGeom prst="straightConnector1">
            <a:avLst/>
          </a:prstGeom>
          <a:ln w="38100">
            <a:solidFill>
              <a:srgbClr val="FA952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DE1E79EA-3BAC-1DA7-F5F3-44AA82FA5C74}"/>
              </a:ext>
            </a:extLst>
          </p:cNvPr>
          <p:cNvSpPr txBox="1"/>
          <p:nvPr/>
        </p:nvSpPr>
        <p:spPr>
          <a:xfrm>
            <a:off x="780790" y="2175920"/>
            <a:ext cx="2719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92D05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Fitzroy Street to Elwood Beach route</a:t>
            </a:r>
          </a:p>
          <a:p>
            <a:r>
              <a:rPr lang="en-US" sz="1100">
                <a:latin typeface="Poppins Light" panose="00000400000000000000" pitchFamily="2" charset="0"/>
                <a:cs typeface="Poppins Light" panose="00000400000000000000" pitchFamily="2" charset="0"/>
              </a:rPr>
              <a:t>Council Streets – ITS Bicycle Corridor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D3B9927-88BA-F150-4CDE-E0F2490F399E}"/>
              </a:ext>
            </a:extLst>
          </p:cNvPr>
          <p:cNvSpPr txBox="1"/>
          <p:nvPr/>
        </p:nvSpPr>
        <p:spPr>
          <a:xfrm>
            <a:off x="780790" y="2768287"/>
            <a:ext cx="2719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EE3124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Elwood to St Kilda Beach route</a:t>
            </a:r>
          </a:p>
          <a:p>
            <a:r>
              <a:rPr lang="en-US" sz="1100">
                <a:latin typeface="Poppins Light" panose="00000400000000000000" pitchFamily="2" charset="0"/>
                <a:cs typeface="Poppins Light" panose="00000400000000000000" pitchFamily="2" charset="0"/>
              </a:rPr>
              <a:t>Council Streets – ITS Bicycle Corridor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9A4106-9649-8471-9731-1D028258A618}"/>
              </a:ext>
            </a:extLst>
          </p:cNvPr>
          <p:cNvCxnSpPr>
            <a:cxnSpLocks/>
          </p:cNvCxnSpPr>
          <p:nvPr/>
        </p:nvCxnSpPr>
        <p:spPr>
          <a:xfrm flipV="1">
            <a:off x="8806721" y="4896995"/>
            <a:ext cx="762000" cy="38068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7A4341-59EA-18D2-419F-E41145721A42}"/>
              </a:ext>
            </a:extLst>
          </p:cNvPr>
          <p:cNvCxnSpPr/>
          <p:nvPr/>
        </p:nvCxnSpPr>
        <p:spPr>
          <a:xfrm flipH="1">
            <a:off x="7070323" y="3910232"/>
            <a:ext cx="4541496" cy="2276287"/>
          </a:xfrm>
          <a:prstGeom prst="straightConnector1">
            <a:avLst/>
          </a:prstGeom>
          <a:ln w="38100">
            <a:solidFill>
              <a:srgbClr val="EE312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ADD525-812E-4B06-0C1C-8AFCBF63852C}"/>
              </a:ext>
            </a:extLst>
          </p:cNvPr>
          <p:cNvSpPr txBox="1"/>
          <p:nvPr/>
        </p:nvSpPr>
        <p:spPr>
          <a:xfrm>
            <a:off x="793750" y="1087952"/>
            <a:ext cx="1159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0070C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Bay Trail</a:t>
            </a:r>
          </a:p>
          <a:p>
            <a:r>
              <a:rPr lang="en-US" sz="1100">
                <a:latin typeface="Poppins Light" panose="00000400000000000000" pitchFamily="2" charset="0"/>
                <a:cs typeface="Poppins Light" panose="00000400000000000000" pitchFamily="2" charset="0"/>
              </a:rPr>
              <a:t>Off-road path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F512C91-34F6-4259-4B7C-ABDF4B53C961}"/>
              </a:ext>
            </a:extLst>
          </p:cNvPr>
          <p:cNvSpPr/>
          <p:nvPr/>
        </p:nvSpPr>
        <p:spPr>
          <a:xfrm>
            <a:off x="5800615" y="3064476"/>
            <a:ext cx="1078909" cy="3219817"/>
          </a:xfrm>
          <a:custGeom>
            <a:avLst/>
            <a:gdLst>
              <a:gd name="connsiteX0" fmla="*/ 0 w 1078909"/>
              <a:gd name="connsiteY0" fmla="*/ 0 h 3219817"/>
              <a:gd name="connsiteX1" fmla="*/ 158872 w 1078909"/>
              <a:gd name="connsiteY1" fmla="*/ 204769 h 3219817"/>
              <a:gd name="connsiteX2" fmla="*/ 268318 w 1078909"/>
              <a:gd name="connsiteY2" fmla="*/ 353050 h 3219817"/>
              <a:gd name="connsiteX3" fmla="*/ 476617 w 1078909"/>
              <a:gd name="connsiteY3" fmla="*/ 730814 h 3219817"/>
              <a:gd name="connsiteX4" fmla="*/ 677856 w 1078909"/>
              <a:gd name="connsiteY4" fmla="*/ 819076 h 3219817"/>
              <a:gd name="connsiteX5" fmla="*/ 730814 w 1078909"/>
              <a:gd name="connsiteY5" fmla="*/ 1066211 h 3219817"/>
              <a:gd name="connsiteX6" fmla="*/ 893217 w 1078909"/>
              <a:gd name="connsiteY6" fmla="*/ 1369834 h 3219817"/>
              <a:gd name="connsiteX7" fmla="*/ 999132 w 1078909"/>
              <a:gd name="connsiteY7" fmla="*/ 2418393 h 3219817"/>
              <a:gd name="connsiteX8" fmla="*/ 956766 w 1078909"/>
              <a:gd name="connsiteY8" fmla="*/ 2693773 h 3219817"/>
              <a:gd name="connsiteX9" fmla="*/ 1062681 w 1078909"/>
              <a:gd name="connsiteY9" fmla="*/ 2806749 h 3219817"/>
              <a:gd name="connsiteX10" fmla="*/ 1076803 w 1078909"/>
              <a:gd name="connsiteY10" fmla="*/ 3219817 h 321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8909" h="3219817">
                <a:moveTo>
                  <a:pt x="0" y="0"/>
                </a:moveTo>
                <a:cubicBezTo>
                  <a:pt x="57076" y="72963"/>
                  <a:pt x="114152" y="145927"/>
                  <a:pt x="158872" y="204769"/>
                </a:cubicBezTo>
                <a:cubicBezTo>
                  <a:pt x="203592" y="263611"/>
                  <a:pt x="215361" y="265376"/>
                  <a:pt x="268318" y="353050"/>
                </a:cubicBezTo>
                <a:cubicBezTo>
                  <a:pt x="321275" y="440724"/>
                  <a:pt x="408361" y="653143"/>
                  <a:pt x="476617" y="730814"/>
                </a:cubicBezTo>
                <a:cubicBezTo>
                  <a:pt x="544873" y="808485"/>
                  <a:pt x="635490" y="763177"/>
                  <a:pt x="677856" y="819076"/>
                </a:cubicBezTo>
                <a:cubicBezTo>
                  <a:pt x="720222" y="874976"/>
                  <a:pt x="694921" y="974418"/>
                  <a:pt x="730814" y="1066211"/>
                </a:cubicBezTo>
                <a:cubicBezTo>
                  <a:pt x="766707" y="1158004"/>
                  <a:pt x="848497" y="1144470"/>
                  <a:pt x="893217" y="1369834"/>
                </a:cubicBezTo>
                <a:cubicBezTo>
                  <a:pt x="937937" y="1595198"/>
                  <a:pt x="988541" y="2197737"/>
                  <a:pt x="999132" y="2418393"/>
                </a:cubicBezTo>
                <a:cubicBezTo>
                  <a:pt x="1009723" y="2639049"/>
                  <a:pt x="946174" y="2629047"/>
                  <a:pt x="956766" y="2693773"/>
                </a:cubicBezTo>
                <a:cubicBezTo>
                  <a:pt x="967358" y="2758499"/>
                  <a:pt x="1042675" y="2719075"/>
                  <a:pt x="1062681" y="2806749"/>
                </a:cubicBezTo>
                <a:cubicBezTo>
                  <a:pt x="1082687" y="2894423"/>
                  <a:pt x="1079745" y="3057120"/>
                  <a:pt x="1076803" y="321981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29033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B98C1D721FAA4D85C76016ADA6041F" ma:contentTypeVersion="20" ma:contentTypeDescription="Create a new document." ma:contentTypeScope="" ma:versionID="f8ed571adbca888c51149d5668925d8d">
  <xsd:schema xmlns:xsd="http://www.w3.org/2001/XMLSchema" xmlns:xs="http://www.w3.org/2001/XMLSchema" xmlns:p="http://schemas.microsoft.com/office/2006/metadata/properties" xmlns:ns2="0e3275bb-923d-4cfd-b131-825b5cbed9c4" xmlns:ns3="3fac4941-f414-46df-8e49-c5962856b065" targetNamespace="http://schemas.microsoft.com/office/2006/metadata/properties" ma:root="true" ma:fieldsID="541ddba5f7d3715a5840d3497a5e995b" ns2:_="" ns3:_="">
    <xsd:import namespace="0e3275bb-923d-4cfd-b131-825b5cbed9c4"/>
    <xsd:import namespace="3fac4941-f414-46df-8e49-c5962856b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Note" minOccurs="0"/>
                <xsd:element ref="ns2:Contac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275bb-923d-4cfd-b131-825b5cbed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d49f6f-2e1b-47e3-8cce-9f11107aca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" ma:index="25" nillable="true" ma:displayName="Note" ma:format="Dropdown" ma:internalName="Note">
      <xsd:simpleType>
        <xsd:restriction base="dms:Note">
          <xsd:maxLength value="255"/>
        </xsd:restriction>
      </xsd:simpleType>
    </xsd:element>
    <xsd:element name="Contact" ma:index="26" nillable="true" ma:displayName="Contact" ma:format="Dropdown" ma:internalName="Contact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c4941-f414-46df-8e49-c5962856b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a2e97a6-267e-49ce-8204-7ec803eee30f}" ma:internalName="TaxCatchAll" ma:showField="CatchAllData" ma:web="3fac4941-f414-46df-8e49-c5962856b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3275bb-923d-4cfd-b131-825b5cbed9c4">
      <Terms xmlns="http://schemas.microsoft.com/office/infopath/2007/PartnerControls"/>
    </lcf76f155ced4ddcb4097134ff3c332f>
    <TaxCatchAll xmlns="3fac4941-f414-46df-8e49-c5962856b065" xsi:nil="true"/>
    <Note xmlns="0e3275bb-923d-4cfd-b131-825b5cbed9c4" xsi:nil="true"/>
    <Contact xmlns="0e3275bb-923d-4cfd-b131-825b5cbed9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B8E9D-FCC1-43F1-BAC7-52E491B1B676}"/>
</file>

<file path=customXml/itemProps2.xml><?xml version="1.0" encoding="utf-8"?>
<ds:datastoreItem xmlns:ds="http://schemas.openxmlformats.org/officeDocument/2006/customXml" ds:itemID="{8F0F6370-16DB-4402-85D6-CF2471363A59}">
  <ds:schemaRefs>
    <ds:schemaRef ds:uri="19f7fad6-9284-4d62-b2e8-6d22bac64abe"/>
    <ds:schemaRef ds:uri="a8a0ada4-d719-44cf-bb8a-879d2eed08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34fb85e-29ab-4a64-8da3-b8002307cd72"/>
    <ds:schemaRef ds:uri="73b21782-e613-4080-ae10-67563244b13f"/>
  </ds:schemaRefs>
</ds:datastoreItem>
</file>

<file path=customXml/itemProps3.xml><?xml version="1.0" encoding="utf-8"?>
<ds:datastoreItem xmlns:ds="http://schemas.openxmlformats.org/officeDocument/2006/customXml" ds:itemID="{9311A80E-6C26-4739-BB8F-171C62C724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122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Poppins Light</vt:lpstr>
      <vt:lpstr>Poppins Medium</vt:lpstr>
      <vt:lpstr>Office Theme</vt:lpstr>
      <vt:lpstr>PowerPoint Presentation</vt:lpstr>
      <vt:lpstr>PowerPoint Presentation</vt:lpstr>
      <vt:lpstr>PowerPoint Presentation</vt:lpstr>
    </vt:vector>
  </TitlesOfParts>
  <Company>City of Port Phillip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McGuane</dc:creator>
  <cp:lastModifiedBy>Andrew Carcelli</cp:lastModifiedBy>
  <cp:revision>2</cp:revision>
  <cp:lastPrinted>2023-09-18T07:01:41Z</cp:lastPrinted>
  <dcterms:created xsi:type="dcterms:W3CDTF">2023-09-13T23:22:42Z</dcterms:created>
  <dcterms:modified xsi:type="dcterms:W3CDTF">2024-09-10T00:49:50Z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0x01010059B98C1D721FAA4D85C76016ADA6041F</vt:lpwstr>
  </property>
  <property fmtid="{D5CDD505-2E9C-101B-9397-08002B2CF9AE}" pid="3" name="MediaServiceImageTags">
    <vt:lpwstr/>
  </property>
</Properties>
</file>